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</p:sldIdLst>
  <p:sldSz cy="6858000" cx="12192000"/>
  <p:notesSz cx="6858000" cy="9144000"/>
  <p:embeddedFontLst>
    <p:embeddedFont>
      <p:font typeface="Raleway"/>
      <p:regular r:id="rId67"/>
      <p:bold r:id="rId68"/>
      <p:italic r:id="rId69"/>
      <p:boldItalic r:id="rId70"/>
    </p:embeddedFont>
    <p:embeddedFont>
      <p:font typeface="Arimo"/>
      <p:regular r:id="rId71"/>
      <p:bold r:id="rId72"/>
      <p:italic r:id="rId73"/>
      <p:boldItalic r:id="rId74"/>
    </p:embeddedFont>
    <p:embeddedFont>
      <p:font typeface="Nunito"/>
      <p:regular r:id="rId75"/>
      <p:bold r:id="rId76"/>
      <p:italic r:id="rId77"/>
      <p:boldItalic r:id="rId78"/>
    </p:embeddedFont>
    <p:embeddedFont>
      <p:font typeface="Inter"/>
      <p:regular r:id="rId79"/>
      <p:bold r:id="rId80"/>
      <p:italic r:id="rId81"/>
      <p:boldItalic r:id="rId82"/>
    </p:embeddedFont>
    <p:embeddedFont>
      <p:font typeface="Palatino Linotype"/>
      <p:regular r:id="rId83"/>
      <p:bold r:id="rId84"/>
      <p:italic r:id="rId85"/>
      <p:boldItalic r:id="rId86"/>
    </p:embeddedFont>
    <p:embeddedFont>
      <p:font typeface="Tahoma"/>
      <p:regular r:id="rId87"/>
      <p:bold r:id="rId8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504">
          <p15:clr>
            <a:srgbClr val="747775"/>
          </p15:clr>
        </p15:guide>
      </p15:sldGuideLst>
    </p:ext>
    <p:ext uri="GoogleSlidesCustomDataVersion2">
      <go:slidesCustomData xmlns:go="http://customooxmlschemas.google.com/" r:id="rId89" roundtripDataSignature="AMtx7mhBPkLfOyAfymsvFSBYQUtUNrPL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FB38470-1BC7-4C3E-8EAE-38249197C685}">
  <a:tblStyle styleId="{9FB38470-1BC7-4C3E-8EAE-38249197C68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  <p:guide pos="50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PalatinoLinotype-bold.fntdata"/><Relationship Id="rId83" Type="http://schemas.openxmlformats.org/officeDocument/2006/relationships/font" Target="fonts/PalatinoLinotype-regular.fntdata"/><Relationship Id="rId42" Type="http://schemas.openxmlformats.org/officeDocument/2006/relationships/slide" Target="slides/slide36.xml"/><Relationship Id="rId86" Type="http://schemas.openxmlformats.org/officeDocument/2006/relationships/font" Target="fonts/PalatinoLinotype-boldItalic.fntdata"/><Relationship Id="rId41" Type="http://schemas.openxmlformats.org/officeDocument/2006/relationships/slide" Target="slides/slide35.xml"/><Relationship Id="rId85" Type="http://schemas.openxmlformats.org/officeDocument/2006/relationships/font" Target="fonts/PalatinoLinotype-italic.fntdata"/><Relationship Id="rId44" Type="http://schemas.openxmlformats.org/officeDocument/2006/relationships/slide" Target="slides/slide38.xml"/><Relationship Id="rId88" Type="http://schemas.openxmlformats.org/officeDocument/2006/relationships/font" Target="fonts/Tahoma-bold.fntdata"/><Relationship Id="rId43" Type="http://schemas.openxmlformats.org/officeDocument/2006/relationships/slide" Target="slides/slide37.xml"/><Relationship Id="rId87" Type="http://schemas.openxmlformats.org/officeDocument/2006/relationships/font" Target="fonts/Tahoma-regular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customschemas.google.com/relationships/presentationmetadata" Target="metadata"/><Relationship Id="rId80" Type="http://schemas.openxmlformats.org/officeDocument/2006/relationships/font" Target="fonts/Inter-bold.fntdata"/><Relationship Id="rId82" Type="http://schemas.openxmlformats.org/officeDocument/2006/relationships/font" Target="fonts/Inter-boldItalic.fntdata"/><Relationship Id="rId81" Type="http://schemas.openxmlformats.org/officeDocument/2006/relationships/font" Target="fonts/Inter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Arimo-italic.fntdata"/><Relationship Id="rId72" Type="http://schemas.openxmlformats.org/officeDocument/2006/relationships/font" Target="fonts/Arimo-bold.fntdata"/><Relationship Id="rId31" Type="http://schemas.openxmlformats.org/officeDocument/2006/relationships/slide" Target="slides/slide25.xml"/><Relationship Id="rId75" Type="http://schemas.openxmlformats.org/officeDocument/2006/relationships/font" Target="fonts/Nunito-regular.fntdata"/><Relationship Id="rId30" Type="http://schemas.openxmlformats.org/officeDocument/2006/relationships/slide" Target="slides/slide24.xml"/><Relationship Id="rId74" Type="http://schemas.openxmlformats.org/officeDocument/2006/relationships/font" Target="fonts/Arimo-boldItalic.fntdata"/><Relationship Id="rId33" Type="http://schemas.openxmlformats.org/officeDocument/2006/relationships/slide" Target="slides/slide27.xml"/><Relationship Id="rId77" Type="http://schemas.openxmlformats.org/officeDocument/2006/relationships/font" Target="fonts/Nunito-italic.fntdata"/><Relationship Id="rId32" Type="http://schemas.openxmlformats.org/officeDocument/2006/relationships/slide" Target="slides/slide26.xml"/><Relationship Id="rId76" Type="http://schemas.openxmlformats.org/officeDocument/2006/relationships/font" Target="fonts/Nunito-bold.fntdata"/><Relationship Id="rId35" Type="http://schemas.openxmlformats.org/officeDocument/2006/relationships/slide" Target="slides/slide29.xml"/><Relationship Id="rId79" Type="http://schemas.openxmlformats.org/officeDocument/2006/relationships/font" Target="fonts/Inter-regular.fntdata"/><Relationship Id="rId34" Type="http://schemas.openxmlformats.org/officeDocument/2006/relationships/slide" Target="slides/slide28.xml"/><Relationship Id="rId78" Type="http://schemas.openxmlformats.org/officeDocument/2006/relationships/font" Target="fonts/Nunito-boldItalic.fntdata"/><Relationship Id="rId71" Type="http://schemas.openxmlformats.org/officeDocument/2006/relationships/font" Target="fonts/Arimo-regular.fntdata"/><Relationship Id="rId70" Type="http://schemas.openxmlformats.org/officeDocument/2006/relationships/font" Target="fonts/Raleway-bold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font" Target="fonts/Raleway-bold.fntdata"/><Relationship Id="rId23" Type="http://schemas.openxmlformats.org/officeDocument/2006/relationships/slide" Target="slides/slide17.xml"/><Relationship Id="rId67" Type="http://schemas.openxmlformats.org/officeDocument/2006/relationships/font" Target="fonts/Raleway-regular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aleway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10" name="Google Shape;410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16" name="Google Shape;416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23" name="Google Shape;423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32" name="Google Shape;432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40" name="Google Shape;440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48" name="Google Shape;448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58" name="Google Shape;458;p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67" name="Google Shape;467;p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76" name="Google Shape;476;p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88" name="Google Shape;488;p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95" name="Google Shape;495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04" name="Google Shape;504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14" name="Google Shape;514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23" name="Google Shape;523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30" name="Google Shape;530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39" name="Google Shape;539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47" name="Google Shape;547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6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6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6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6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7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7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7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7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7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7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7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7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7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6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6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6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6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6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6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6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6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6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7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7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7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7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7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7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7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7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7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7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6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6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6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6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64"/>
          <p:cNvSpPr/>
          <p:nvPr/>
        </p:nvSpPr>
        <p:spPr>
          <a:xfrm>
            <a:off x="10504715" y="230188"/>
            <a:ext cx="1231640" cy="690465"/>
          </a:xfrm>
          <a:prstGeom prst="rect">
            <a:avLst/>
          </a:pr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8.png"/><Relationship Id="rId4" Type="http://schemas.openxmlformats.org/officeDocument/2006/relationships/image" Target="../media/image3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www.baeldung.com/cs/simple-paths-between-two-vertices" TargetMode="External"/><Relationship Id="rId4" Type="http://schemas.openxmlformats.org/officeDocument/2006/relationships/image" Target="../media/image3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www.geeksforgeeks.org/check-weather-given-binary-tree-perfect-not/" TargetMode="External"/><Relationship Id="rId4" Type="http://schemas.openxmlformats.org/officeDocument/2006/relationships/image" Target="../media/image49.jpg"/><Relationship Id="rId5" Type="http://schemas.openxmlformats.org/officeDocument/2006/relationships/image" Target="../media/image44.jpg"/><Relationship Id="rId6" Type="http://schemas.openxmlformats.org/officeDocument/2006/relationships/image" Target="../media/image59.jpg"/><Relationship Id="rId7" Type="http://schemas.openxmlformats.org/officeDocument/2006/relationships/image" Target="../media/image5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8.png"/><Relationship Id="rId4" Type="http://schemas.openxmlformats.org/officeDocument/2006/relationships/image" Target="../media/image4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6.jpg"/><Relationship Id="rId4" Type="http://schemas.openxmlformats.org/officeDocument/2006/relationships/image" Target="../media/image4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8.png"/><Relationship Id="rId4" Type="http://schemas.openxmlformats.org/officeDocument/2006/relationships/image" Target="../media/image55.jpg"/><Relationship Id="rId5" Type="http://schemas.openxmlformats.org/officeDocument/2006/relationships/image" Target="../media/image67.jpg"/><Relationship Id="rId6" Type="http://schemas.openxmlformats.org/officeDocument/2006/relationships/image" Target="../media/image53.jpg"/><Relationship Id="rId7" Type="http://schemas.openxmlformats.org/officeDocument/2006/relationships/image" Target="../media/image54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6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2.png"/><Relationship Id="rId4" Type="http://schemas.openxmlformats.org/officeDocument/2006/relationships/image" Target="../media/image5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1.png"/><Relationship Id="rId4" Type="http://schemas.openxmlformats.org/officeDocument/2006/relationships/image" Target="../media/image61.png"/><Relationship Id="rId5" Type="http://schemas.openxmlformats.org/officeDocument/2006/relationships/image" Target="../media/image64.png"/><Relationship Id="rId6" Type="http://schemas.openxmlformats.org/officeDocument/2006/relationships/image" Target="../media/image6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0.png"/><Relationship Id="rId4" Type="http://schemas.openxmlformats.org/officeDocument/2006/relationships/image" Target="../media/image57.png"/><Relationship Id="rId5" Type="http://schemas.openxmlformats.org/officeDocument/2006/relationships/image" Target="../media/image6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8.png"/><Relationship Id="rId4" Type="http://schemas.openxmlformats.org/officeDocument/2006/relationships/image" Target="../media/image6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6.png"/><Relationship Id="rId4" Type="http://schemas.openxmlformats.org/officeDocument/2006/relationships/image" Target="../media/image63.png"/><Relationship Id="rId5" Type="http://schemas.openxmlformats.org/officeDocument/2006/relationships/image" Target="../media/image6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623392" y="908720"/>
            <a:ext cx="11089232" cy="5472608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/>
          <p:nvPr>
            <p:ph type="ctrTitle"/>
          </p:nvPr>
        </p:nvSpPr>
        <p:spPr>
          <a:xfrm>
            <a:off x="1524000" y="3645024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alatino Linotype"/>
              <a:buNone/>
            </a:pPr>
            <a:br>
              <a:rPr b="1" i="0" lang="en-US" sz="4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</a:br>
            <a:br>
              <a:rPr b="1" i="0" lang="en-US" sz="4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</a:br>
            <a:br>
              <a:rPr b="1" i="0" lang="en-US" sz="4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</a:br>
            <a:br>
              <a:rPr b="1" i="0" lang="en-US" sz="4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</a:br>
            <a:br>
              <a:rPr b="1" i="0" lang="en-US" sz="4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</a:br>
            <a:br>
              <a:rPr b="1" i="0" lang="en-US" sz="4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</a:br>
            <a:br>
              <a:rPr b="1" i="0" lang="en-US" sz="4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</a:br>
            <a:br>
              <a:rPr b="1" i="0" lang="en-US" sz="4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</a:br>
            <a:r>
              <a:rPr b="1" i="0" lang="en-US" sz="4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21CSC201J</a:t>
            </a:r>
            <a:br>
              <a:rPr b="1" i="0" lang="en-US" sz="4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</a:br>
            <a:r>
              <a:rPr b="1" i="0" lang="en-US" sz="4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DATA STRUCTURES AND ALGORITHMS</a:t>
            </a:r>
            <a:br>
              <a:rPr b="1" i="0" lang="en-US" sz="4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</a:br>
            <a:br>
              <a:rPr b="1" i="0" lang="en-US" sz="4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</a:br>
            <a:r>
              <a:rPr b="1" i="0" lang="en-US" sz="4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UNIT-4</a:t>
            </a:r>
            <a:br>
              <a:rPr b="1" i="0" lang="en-US" sz="4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</a:br>
            <a:r>
              <a:rPr b="1" i="0" lang="en-US" sz="4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Topic : Introduction to Trees, Tree Traversals, Complete Binary tree and its height, Binary search trees</a:t>
            </a:r>
            <a:endParaRPr b="1" i="0" sz="48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1"/>
          <p:cNvSpPr txBox="1"/>
          <p:nvPr>
            <p:ph type="title"/>
          </p:nvPr>
        </p:nvSpPr>
        <p:spPr>
          <a:xfrm>
            <a:off x="838200" y="305661"/>
            <a:ext cx="10515600" cy="639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latino Linotype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Siblings</a:t>
            </a:r>
            <a:endParaRPr/>
          </a:p>
        </p:txBody>
      </p:sp>
      <p:sp>
        <p:nvSpPr>
          <p:cNvPr id="158" name="Google Shape;158;p11"/>
          <p:cNvSpPr txBox="1"/>
          <p:nvPr>
            <p:ph idx="1" type="body"/>
          </p:nvPr>
        </p:nvSpPr>
        <p:spPr>
          <a:xfrm>
            <a:off x="838200" y="1133934"/>
            <a:ext cx="10515600" cy="523156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76200" lvl="0" marL="228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Nodes which belong to the same parent are called as siblings.</a:t>
            </a:r>
            <a:endParaRPr/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In other words, nodes with the same parent are sibling nodes.</a:t>
            </a:r>
            <a:endParaRPr/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Example –</a:t>
            </a:r>
            <a:endParaRPr/>
          </a:p>
          <a:p>
            <a:pPr indent="-101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159" name="Google Shape;15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5600" y="2626490"/>
            <a:ext cx="4257675" cy="374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1"/>
          <p:cNvSpPr txBox="1"/>
          <p:nvPr/>
        </p:nvSpPr>
        <p:spPr>
          <a:xfrm>
            <a:off x="7680176" y="2996952"/>
            <a:ext cx="609600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Nodes B and C are siblings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Nodes D, E and F are siblings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Nodes G and H are siblings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Nodes I and J are siblings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"/>
          <p:cNvSpPr txBox="1"/>
          <p:nvPr>
            <p:ph type="title"/>
          </p:nvPr>
        </p:nvSpPr>
        <p:spPr>
          <a:xfrm>
            <a:off x="838200" y="305661"/>
            <a:ext cx="10515600" cy="639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latino Linotype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Degree</a:t>
            </a:r>
            <a:endParaRPr/>
          </a:p>
        </p:txBody>
      </p:sp>
      <p:sp>
        <p:nvSpPr>
          <p:cNvPr id="166" name="Google Shape;166;p12"/>
          <p:cNvSpPr txBox="1"/>
          <p:nvPr>
            <p:ph idx="1" type="body"/>
          </p:nvPr>
        </p:nvSpPr>
        <p:spPr>
          <a:xfrm>
            <a:off x="838200" y="1133934"/>
            <a:ext cx="10515600" cy="523156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76200" lvl="0" marL="228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Degree of a node is the total number of children of that node.</a:t>
            </a:r>
            <a:endParaRPr/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Degree of a tree is the highest degree of a node among all the nodes in the tree.</a:t>
            </a:r>
            <a:endParaRPr/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Example-</a:t>
            </a:r>
            <a:endParaRPr/>
          </a:p>
        </p:txBody>
      </p:sp>
      <p:pic>
        <p:nvPicPr>
          <p:cNvPr id="167" name="Google Shape;16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3512" y="3016312"/>
            <a:ext cx="6010275" cy="26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2"/>
          <p:cNvSpPr txBox="1"/>
          <p:nvPr/>
        </p:nvSpPr>
        <p:spPr>
          <a:xfrm>
            <a:off x="8184232" y="2708920"/>
            <a:ext cx="2903984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Degree of node A = 2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Degree of node B = 3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Degree of node C = 2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Degree of node D = 0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Degree of node E = 2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Degree of node F = 0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Degree of node G = 1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Degree of node H = 0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Degree of node I = 0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Degree of node J = 0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Degree of node K = 0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"/>
          <p:cNvSpPr txBox="1"/>
          <p:nvPr>
            <p:ph type="title"/>
          </p:nvPr>
        </p:nvSpPr>
        <p:spPr>
          <a:xfrm>
            <a:off x="838200" y="305661"/>
            <a:ext cx="10515600" cy="639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latino Linotype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Internal Node</a:t>
            </a:r>
            <a:endParaRPr/>
          </a:p>
        </p:txBody>
      </p:sp>
      <p:sp>
        <p:nvSpPr>
          <p:cNvPr id="174" name="Google Shape;174;p13"/>
          <p:cNvSpPr txBox="1"/>
          <p:nvPr>
            <p:ph idx="1" type="body"/>
          </p:nvPr>
        </p:nvSpPr>
        <p:spPr>
          <a:xfrm>
            <a:off x="838200" y="1133934"/>
            <a:ext cx="10515600" cy="523156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76200" lvl="0" marL="228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The node which has at least one child is called as an internal node.</a:t>
            </a:r>
            <a:endParaRPr/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Internal nodes are also called as non-terminal nodes.</a:t>
            </a:r>
            <a:endParaRPr/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Every non-leaf node is an internal node.</a:t>
            </a:r>
            <a:endParaRPr/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Example- </a:t>
            </a:r>
            <a:endParaRPr/>
          </a:p>
        </p:txBody>
      </p:sp>
      <p:pic>
        <p:nvPicPr>
          <p:cNvPr id="175" name="Google Shape;17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3472" y="3429000"/>
            <a:ext cx="6010275" cy="26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3"/>
          <p:cNvSpPr txBox="1"/>
          <p:nvPr/>
        </p:nvSpPr>
        <p:spPr>
          <a:xfrm>
            <a:off x="5519936" y="5773082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Here, nodes A, B, C, E and G are internal nodes.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4"/>
          <p:cNvSpPr txBox="1"/>
          <p:nvPr>
            <p:ph type="title"/>
          </p:nvPr>
        </p:nvSpPr>
        <p:spPr>
          <a:xfrm>
            <a:off x="838200" y="305661"/>
            <a:ext cx="10515600" cy="639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latino Linotype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Leaf Node</a:t>
            </a:r>
            <a:endParaRPr/>
          </a:p>
        </p:txBody>
      </p:sp>
      <p:sp>
        <p:nvSpPr>
          <p:cNvPr id="182" name="Google Shape;182;p14"/>
          <p:cNvSpPr txBox="1"/>
          <p:nvPr>
            <p:ph idx="1" type="body"/>
          </p:nvPr>
        </p:nvSpPr>
        <p:spPr>
          <a:xfrm>
            <a:off x="838200" y="1133934"/>
            <a:ext cx="10515600" cy="523156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76200" lvl="0" marL="228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The node which does not have any child is called as a leaf node.</a:t>
            </a:r>
            <a:endParaRPr/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Leaf nodes are also called as external nodes or terminal nodes.</a:t>
            </a:r>
            <a:endParaRPr/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Example-</a:t>
            </a:r>
            <a:endParaRPr b="0" i="0" sz="20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183" name="Google Shape;18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5950" y="2852936"/>
            <a:ext cx="4210050" cy="317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4"/>
          <p:cNvSpPr txBox="1"/>
          <p:nvPr/>
        </p:nvSpPr>
        <p:spPr>
          <a:xfrm>
            <a:off x="5257800" y="5723942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Here, nodes D, I, J, F, K and H are leaf nodes.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/>
          <p:nvPr>
            <p:ph type="title"/>
          </p:nvPr>
        </p:nvSpPr>
        <p:spPr>
          <a:xfrm>
            <a:off x="838200" y="305661"/>
            <a:ext cx="10515600" cy="639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latino Linotype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Level</a:t>
            </a:r>
            <a:endParaRPr/>
          </a:p>
        </p:txBody>
      </p:sp>
      <p:sp>
        <p:nvSpPr>
          <p:cNvPr id="190" name="Google Shape;190;p15"/>
          <p:cNvSpPr txBox="1"/>
          <p:nvPr>
            <p:ph idx="1" type="body"/>
          </p:nvPr>
        </p:nvSpPr>
        <p:spPr>
          <a:xfrm>
            <a:off x="838200" y="1133934"/>
            <a:ext cx="10515600" cy="523156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76200" lvl="0" marL="228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In a tree, each step from top to bottom is called as level of a tree.</a:t>
            </a:r>
            <a:endParaRPr/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The level count starts with 0 and increments by 1 at each level or step.</a:t>
            </a:r>
            <a:endParaRPr/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Example</a:t>
            </a:r>
            <a:endParaRPr/>
          </a:p>
          <a:p>
            <a:pPr indent="-101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1" marL="4572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191" name="Google Shape;19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6600" y="2852936"/>
            <a:ext cx="6131768" cy="292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"/>
          <p:cNvSpPr txBox="1"/>
          <p:nvPr>
            <p:ph type="title"/>
          </p:nvPr>
        </p:nvSpPr>
        <p:spPr>
          <a:xfrm>
            <a:off x="838200" y="305661"/>
            <a:ext cx="10515600" cy="639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latino Linotype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Height</a:t>
            </a:r>
            <a:endParaRPr/>
          </a:p>
        </p:txBody>
      </p:sp>
      <p:sp>
        <p:nvSpPr>
          <p:cNvPr id="197" name="Google Shape;197;p16"/>
          <p:cNvSpPr txBox="1"/>
          <p:nvPr>
            <p:ph idx="1" type="body"/>
          </p:nvPr>
        </p:nvSpPr>
        <p:spPr>
          <a:xfrm>
            <a:off x="838200" y="1133934"/>
            <a:ext cx="10515600" cy="523156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76200" lvl="0" marL="228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Total number of edges that lies on the longest path from any leaf node to a particular node is called as height of that node.</a:t>
            </a:r>
            <a:endParaRPr/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Height of a tree is the height of root node.</a:t>
            </a:r>
            <a:endParaRPr/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Height of all leaf nodes = 0</a:t>
            </a:r>
            <a:endParaRPr/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Example - </a:t>
            </a:r>
            <a:endParaRPr/>
          </a:p>
        </p:txBody>
      </p:sp>
      <p:pic>
        <p:nvPicPr>
          <p:cNvPr id="198" name="Google Shape;19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1544" y="3416796"/>
            <a:ext cx="6772275" cy="26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6"/>
          <p:cNvSpPr txBox="1"/>
          <p:nvPr/>
        </p:nvSpPr>
        <p:spPr>
          <a:xfrm>
            <a:off x="9048328" y="2820992"/>
            <a:ext cx="6096000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Here,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Height of node A = 3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Height of node B = 2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Height of node C = 2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Height of node D = 0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Height of node E = 1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Height of node F = 0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Height of node G = 1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Height of node H = 0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Height of node I = 0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Height of node J = 0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Height of node K = 0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7"/>
          <p:cNvSpPr txBox="1"/>
          <p:nvPr>
            <p:ph type="title"/>
          </p:nvPr>
        </p:nvSpPr>
        <p:spPr>
          <a:xfrm>
            <a:off x="838200" y="305661"/>
            <a:ext cx="10515600" cy="639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latino Linotype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Depth</a:t>
            </a:r>
            <a:endParaRPr/>
          </a:p>
        </p:txBody>
      </p:sp>
      <p:sp>
        <p:nvSpPr>
          <p:cNvPr id="205" name="Google Shape;205;p17"/>
          <p:cNvSpPr txBox="1"/>
          <p:nvPr>
            <p:ph idx="1" type="body"/>
          </p:nvPr>
        </p:nvSpPr>
        <p:spPr>
          <a:xfrm>
            <a:off x="838200" y="1133934"/>
            <a:ext cx="10515600" cy="523156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76200" lvl="0" marL="228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Total number of edges from root node to a particular node is called as depth of that node.</a:t>
            </a:r>
            <a:endParaRPr/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Depth of a tree is the total number of edges from root node to a leaf node in the longest path.</a:t>
            </a:r>
            <a:endParaRPr/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Depth of the root node = 0</a:t>
            </a:r>
            <a:endParaRPr/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The terms “level” and “depth” are used interchangeably.</a:t>
            </a:r>
            <a:endParaRPr/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Example-</a:t>
            </a:r>
            <a:endParaRPr b="0" i="0" sz="20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206" name="Google Shape;20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1504" y="3645024"/>
            <a:ext cx="6677025" cy="26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7"/>
          <p:cNvSpPr txBox="1"/>
          <p:nvPr/>
        </p:nvSpPr>
        <p:spPr>
          <a:xfrm>
            <a:off x="9144000" y="3011682"/>
            <a:ext cx="6096000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Here,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Depth of node A = 0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Depth of node B = 1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Depth of node C = 1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Depth of node D = 2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Depth of node E = 2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Depth of node F = 2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Depth of node G = 2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Depth of node H = 2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Depth of node I = 3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Depth of node J = 3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Depth of node K = 3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 txBox="1"/>
          <p:nvPr>
            <p:ph type="title"/>
          </p:nvPr>
        </p:nvSpPr>
        <p:spPr>
          <a:xfrm>
            <a:off x="838200" y="305661"/>
            <a:ext cx="10515600" cy="639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latino Linotype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Subtree</a:t>
            </a:r>
            <a:endParaRPr/>
          </a:p>
        </p:txBody>
      </p:sp>
      <p:sp>
        <p:nvSpPr>
          <p:cNvPr id="213" name="Google Shape;213;p18"/>
          <p:cNvSpPr txBox="1"/>
          <p:nvPr>
            <p:ph idx="1" type="body"/>
          </p:nvPr>
        </p:nvSpPr>
        <p:spPr>
          <a:xfrm>
            <a:off x="838200" y="1133934"/>
            <a:ext cx="10515600" cy="523156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76200" lvl="0" marL="228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In a tree, each child from a node forms a subtree recursively.</a:t>
            </a:r>
            <a:endParaRPr/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Every child node forms a subtree on its parent node.</a:t>
            </a:r>
            <a:endParaRPr/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Example-</a:t>
            </a:r>
            <a:endParaRPr b="0" i="0" sz="20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214" name="Google Shape;21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7728" y="2780928"/>
            <a:ext cx="5467350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9"/>
          <p:cNvSpPr txBox="1"/>
          <p:nvPr>
            <p:ph type="title"/>
          </p:nvPr>
        </p:nvSpPr>
        <p:spPr>
          <a:xfrm>
            <a:off x="876693" y="741391"/>
            <a:ext cx="3455821" cy="161620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tino Linotype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Binary Tree</a:t>
            </a:r>
            <a:endParaRPr/>
          </a:p>
        </p:txBody>
      </p:sp>
      <p:sp>
        <p:nvSpPr>
          <p:cNvPr id="220" name="Google Shape;220;p19"/>
          <p:cNvSpPr txBox="1"/>
          <p:nvPr>
            <p:ph idx="1" type="body"/>
          </p:nvPr>
        </p:nvSpPr>
        <p:spPr>
          <a:xfrm>
            <a:off x="876693" y="2533476"/>
            <a:ext cx="3455821" cy="3447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Binary tree is a special tree data structure in which each node can have at most 2 children.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Thus, in a binary tree, Each node has either 0 child or 1 child or 2 children.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Example</a:t>
            </a:r>
            <a:endParaRPr/>
          </a:p>
        </p:txBody>
      </p:sp>
      <p:pic>
        <p:nvPicPr>
          <p:cNvPr id="221" name="Google Shape;22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7672" y="1916185"/>
            <a:ext cx="6671578" cy="3168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2" name="Google Shape;222;p19"/>
          <p:cNvGrpSpPr/>
          <p:nvPr/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223" name="Google Shape;223;p19"/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9"/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0">
                  <a:srgbClr val="9CC2E5">
                    <a:alpha val="0"/>
                  </a:srgbClr>
                </a:gs>
                <a:gs pos="19000">
                  <a:srgbClr val="9CC2E5">
                    <a:alpha val="0"/>
                  </a:srgbClr>
                </a:gs>
                <a:gs pos="100000">
                  <a:srgbClr val="9CC2E5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0"/>
          <p:cNvSpPr txBox="1"/>
          <p:nvPr>
            <p:ph type="title"/>
          </p:nvPr>
        </p:nvSpPr>
        <p:spPr>
          <a:xfrm>
            <a:off x="838200" y="305661"/>
            <a:ext cx="10515600" cy="639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latino Linotype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Unlabeled Binary Tree</a:t>
            </a:r>
            <a:endParaRPr/>
          </a:p>
        </p:txBody>
      </p:sp>
      <p:sp>
        <p:nvSpPr>
          <p:cNvPr id="230" name="Google Shape;230;p20"/>
          <p:cNvSpPr txBox="1"/>
          <p:nvPr>
            <p:ph idx="1" type="body"/>
          </p:nvPr>
        </p:nvSpPr>
        <p:spPr>
          <a:xfrm>
            <a:off x="838200" y="1133934"/>
            <a:ext cx="10515600" cy="523156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76200" lvl="0" marL="228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 binary tree is unlabeled if its nodes are not assigned any label.</a:t>
            </a:r>
            <a:endParaRPr/>
          </a:p>
          <a:p>
            <a:pPr indent="-101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231" name="Google Shape;23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1824" y="2348880"/>
            <a:ext cx="2232248" cy="1758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23591" y="4350698"/>
            <a:ext cx="6963903" cy="131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/>
          <p:nvPr>
            <p:ph type="title"/>
          </p:nvPr>
        </p:nvSpPr>
        <p:spPr>
          <a:xfrm>
            <a:off x="838200" y="305661"/>
            <a:ext cx="10515600" cy="639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900"/>
              <a:buFont typeface="Times New Roman"/>
              <a:buNone/>
            </a:pPr>
            <a:r>
              <a:rPr b="1" i="0" lang="en-US" sz="4000" u="none" cap="none" strike="noStrike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TOPICS TO BE COVERED </a:t>
            </a:r>
            <a:endParaRPr/>
          </a:p>
        </p:txBody>
      </p:sp>
      <p:sp>
        <p:nvSpPr>
          <p:cNvPr id="96" name="Google Shape;96;p2"/>
          <p:cNvSpPr txBox="1"/>
          <p:nvPr>
            <p:ph idx="1" type="body"/>
          </p:nvPr>
        </p:nvSpPr>
        <p:spPr>
          <a:xfrm>
            <a:off x="838200" y="1133934"/>
            <a:ext cx="10515600" cy="523156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76200" lvl="0" marL="228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228600" lvl="1" marL="685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TO TREE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TREE TRAVERSAL</a:t>
            </a:r>
            <a:endParaRPr/>
          </a:p>
          <a:p>
            <a:pPr indent="-228600" lvl="1" marL="685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BINARY TREE</a:t>
            </a:r>
            <a:endParaRPr/>
          </a:p>
          <a:p>
            <a:pPr indent="0" lvl="1" marL="457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20650" lvl="1" marL="685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1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1"/>
          <p:cNvSpPr txBox="1"/>
          <p:nvPr>
            <p:ph type="title"/>
          </p:nvPr>
        </p:nvSpPr>
        <p:spPr>
          <a:xfrm>
            <a:off x="838200" y="305661"/>
            <a:ext cx="10515600" cy="639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latino Linotype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Unlabeled Binary Tree (Con.. )</a:t>
            </a:r>
            <a:endParaRPr/>
          </a:p>
        </p:txBody>
      </p:sp>
      <p:sp>
        <p:nvSpPr>
          <p:cNvPr id="238" name="Google Shape;238;p21"/>
          <p:cNvSpPr txBox="1"/>
          <p:nvPr>
            <p:ph idx="1" type="body"/>
          </p:nvPr>
        </p:nvSpPr>
        <p:spPr>
          <a:xfrm>
            <a:off x="838200" y="1133934"/>
            <a:ext cx="10515600" cy="523156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76200" lvl="0" marL="228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Consider we want to draw all the binary trees possible with 3 unlabeled nodes.</a:t>
            </a:r>
            <a:endParaRPr/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Using the above formula, we have-</a:t>
            </a:r>
            <a:endParaRPr/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Number of binary trees possible with 3 unlabeled nodes</a:t>
            </a:r>
            <a:endParaRPr/>
          </a:p>
          <a:p>
            <a:pPr indent="0" lvl="1" marL="4572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= 2 x 3C3 / (3 + 1)</a:t>
            </a:r>
            <a:endParaRPr/>
          </a:p>
          <a:p>
            <a:pPr indent="0" lvl="1" marL="4572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= 6C3 / 4</a:t>
            </a:r>
            <a:endParaRPr/>
          </a:p>
          <a:p>
            <a:pPr indent="0" lvl="1" marL="4572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= 5</a:t>
            </a:r>
            <a:endParaRPr/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With 3 unlabeled nodes, 5 unlabeled binary trees are possible.</a:t>
            </a:r>
            <a:endParaRPr/>
          </a:p>
        </p:txBody>
      </p:sp>
      <p:pic>
        <p:nvPicPr>
          <p:cNvPr id="239" name="Google Shape;23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7608" y="4437112"/>
            <a:ext cx="6048672" cy="177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2"/>
          <p:cNvSpPr txBox="1"/>
          <p:nvPr>
            <p:ph type="title"/>
          </p:nvPr>
        </p:nvSpPr>
        <p:spPr>
          <a:xfrm>
            <a:off x="838200" y="305661"/>
            <a:ext cx="10515600" cy="639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latino Linotype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Labeled Binary Tree</a:t>
            </a:r>
            <a:endParaRPr/>
          </a:p>
        </p:txBody>
      </p:sp>
      <p:sp>
        <p:nvSpPr>
          <p:cNvPr id="245" name="Google Shape;245;p22"/>
          <p:cNvSpPr txBox="1"/>
          <p:nvPr>
            <p:ph idx="1" type="body"/>
          </p:nvPr>
        </p:nvSpPr>
        <p:spPr>
          <a:xfrm>
            <a:off x="838200" y="1133934"/>
            <a:ext cx="10515600" cy="523156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76200" lvl="0" marL="228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 binary tree is labeled if all its nodes are assigned a label.</a:t>
            </a:r>
            <a:endParaRPr/>
          </a:p>
          <a:p>
            <a:pPr indent="-101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246" name="Google Shape;24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3975" y="2130466"/>
            <a:ext cx="1924050" cy="16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2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1716" y="4247982"/>
            <a:ext cx="9548567" cy="16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 txBox="1"/>
          <p:nvPr>
            <p:ph type="title"/>
          </p:nvPr>
        </p:nvSpPr>
        <p:spPr>
          <a:xfrm>
            <a:off x="838200" y="305661"/>
            <a:ext cx="10515600" cy="639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latino Linotype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Labeled Binary Tree (Con..)</a:t>
            </a:r>
            <a:endParaRPr/>
          </a:p>
        </p:txBody>
      </p:sp>
      <p:sp>
        <p:nvSpPr>
          <p:cNvPr id="254" name="Google Shape;254;p23"/>
          <p:cNvSpPr txBox="1"/>
          <p:nvPr>
            <p:ph idx="1" type="body"/>
          </p:nvPr>
        </p:nvSpPr>
        <p:spPr>
          <a:xfrm>
            <a:off x="838200" y="1133934"/>
            <a:ext cx="10515600" cy="523156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76200" lvl="0" marL="228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Consider we want to draw all the binary trees possible with 3 labeled nodes.</a:t>
            </a:r>
            <a:endParaRPr/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Using the above formula, we have-</a:t>
            </a:r>
            <a:endParaRPr/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Number of binary trees possible with 3 labeled nodes</a:t>
            </a:r>
            <a:endParaRPr/>
          </a:p>
          <a:p>
            <a:pPr indent="0" lvl="1" marL="4572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= { 2 x 3C3 / (3 + 1) } x 3!</a:t>
            </a:r>
            <a:endParaRPr/>
          </a:p>
          <a:p>
            <a:pPr indent="0" lvl="1" marL="4572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= { 6C3 / 4 } x 6</a:t>
            </a:r>
            <a:endParaRPr/>
          </a:p>
          <a:p>
            <a:pPr indent="0" lvl="1" marL="4572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= 5 x 6</a:t>
            </a:r>
            <a:endParaRPr/>
          </a:p>
          <a:p>
            <a:pPr indent="0" lvl="1" marL="4572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= 30</a:t>
            </a:r>
            <a:endParaRPr/>
          </a:p>
          <a:p>
            <a:pPr indent="0" lvl="1" marL="4572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Thus,</a:t>
            </a:r>
            <a:endParaRPr/>
          </a:p>
          <a:p>
            <a:pPr indent="0" lvl="1" marL="4572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With 3 labeled nodes, 30 labeled binary trees are possible.</a:t>
            </a:r>
            <a:endParaRPr/>
          </a:p>
          <a:p>
            <a:pPr indent="0" lvl="1" marL="4572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Each unlabeled structure gives rise to 3! = 6 different labeled structures.</a:t>
            </a:r>
            <a:endParaRPr b="0" i="0" sz="20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4"/>
          <p:cNvSpPr txBox="1"/>
          <p:nvPr>
            <p:ph type="title"/>
          </p:nvPr>
        </p:nvSpPr>
        <p:spPr>
          <a:xfrm>
            <a:off x="838200" y="305661"/>
            <a:ext cx="10515600" cy="639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latino Linotype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Labeled Binary Tree (Con..)</a:t>
            </a:r>
            <a:endParaRPr/>
          </a:p>
        </p:txBody>
      </p:sp>
      <p:sp>
        <p:nvSpPr>
          <p:cNvPr id="260" name="Google Shape;260;p24"/>
          <p:cNvSpPr txBox="1"/>
          <p:nvPr>
            <p:ph idx="1" type="body"/>
          </p:nvPr>
        </p:nvSpPr>
        <p:spPr>
          <a:xfrm>
            <a:off x="623392" y="1196752"/>
            <a:ext cx="5257800" cy="523156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76200" lvl="0" marL="228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With 3 labeled nodes, 30 labeled binary trees are possible.</a:t>
            </a:r>
            <a:endParaRPr/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Each unlabeled structure gives rise to 3! = 6 different labelled structures.</a:t>
            </a:r>
            <a:endParaRPr/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Similarly,</a:t>
            </a:r>
            <a:endParaRPr/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Every other unlabeled structure gives rise to 6 different labeled structures.</a:t>
            </a:r>
            <a:endParaRPr/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Thus, in total 30 different labeled binary trees are possible.</a:t>
            </a:r>
            <a:endParaRPr/>
          </a:p>
          <a:p>
            <a:pPr indent="-101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261" name="Google Shape;26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6040" y="1484784"/>
            <a:ext cx="4724622" cy="4472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5"/>
          <p:cNvSpPr txBox="1"/>
          <p:nvPr>
            <p:ph type="title"/>
          </p:nvPr>
        </p:nvSpPr>
        <p:spPr>
          <a:xfrm>
            <a:off x="838200" y="305661"/>
            <a:ext cx="10515600" cy="639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latino Linotype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Types of Binary Trees</a:t>
            </a:r>
            <a:endParaRPr/>
          </a:p>
        </p:txBody>
      </p:sp>
      <p:sp>
        <p:nvSpPr>
          <p:cNvPr id="267" name="Google Shape;267;p25"/>
          <p:cNvSpPr txBox="1"/>
          <p:nvPr>
            <p:ph idx="1" type="body"/>
          </p:nvPr>
        </p:nvSpPr>
        <p:spPr>
          <a:xfrm>
            <a:off x="838200" y="1133934"/>
            <a:ext cx="10515600" cy="523156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76200" lvl="0" marL="228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101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268" name="Google Shape;26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7975" y="1895475"/>
            <a:ext cx="6496050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6"/>
          <p:cNvSpPr txBox="1"/>
          <p:nvPr>
            <p:ph type="title"/>
          </p:nvPr>
        </p:nvSpPr>
        <p:spPr>
          <a:xfrm>
            <a:off x="838200" y="305661"/>
            <a:ext cx="10515600" cy="639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latino Linotype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Rooted Binary Tree-</a:t>
            </a:r>
            <a:endParaRPr/>
          </a:p>
        </p:txBody>
      </p:sp>
      <p:sp>
        <p:nvSpPr>
          <p:cNvPr id="274" name="Google Shape;274;p26"/>
          <p:cNvSpPr txBox="1"/>
          <p:nvPr>
            <p:ph idx="1" type="body"/>
          </p:nvPr>
        </p:nvSpPr>
        <p:spPr>
          <a:xfrm>
            <a:off x="914400" y="1133934"/>
            <a:ext cx="10515600" cy="5231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76200" lvl="0" marL="228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 rooted binary tree is a binary tree that satisfies the following 2 properties-</a:t>
            </a:r>
            <a:endParaRPr/>
          </a:p>
          <a:p>
            <a:pPr indent="-228600" lvl="2" marL="11430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It has a root node.</a:t>
            </a:r>
            <a:endParaRPr/>
          </a:p>
          <a:p>
            <a:pPr indent="-228600" lvl="2" marL="11430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Each node has at most 2 children.</a:t>
            </a:r>
            <a:endParaRPr b="0" i="0" sz="16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275" name="Google Shape;27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5880" y="2564904"/>
            <a:ext cx="4866853" cy="3680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7"/>
          <p:cNvSpPr txBox="1"/>
          <p:nvPr>
            <p:ph type="title"/>
          </p:nvPr>
        </p:nvSpPr>
        <p:spPr>
          <a:xfrm>
            <a:off x="838200" y="305661"/>
            <a:ext cx="10515600" cy="639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latino Linotype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Full / Strictly Binary Tree-</a:t>
            </a:r>
            <a:endParaRPr/>
          </a:p>
        </p:txBody>
      </p:sp>
      <p:sp>
        <p:nvSpPr>
          <p:cNvPr id="281" name="Google Shape;281;p27"/>
          <p:cNvSpPr txBox="1"/>
          <p:nvPr>
            <p:ph idx="1" type="body"/>
          </p:nvPr>
        </p:nvSpPr>
        <p:spPr>
          <a:xfrm>
            <a:off x="838200" y="1133934"/>
            <a:ext cx="10515600" cy="523156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76200" lvl="0" marL="228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 binary tree in which every node has either 0 or 2 children is called as a Full binary tree.</a:t>
            </a:r>
            <a:endParaRPr/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Full binary tree is also called as Strictly binary tree.</a:t>
            </a:r>
            <a:endParaRPr b="0" i="0" sz="20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282" name="Google Shape;28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440" y="2780928"/>
            <a:ext cx="6115050" cy="325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7"/>
          <p:cNvSpPr txBox="1"/>
          <p:nvPr/>
        </p:nvSpPr>
        <p:spPr>
          <a:xfrm>
            <a:off x="6960096" y="4221088"/>
            <a:ext cx="60960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Here,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First binary tree is not a full binary tree.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This is because node C has only 1 child.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8"/>
          <p:cNvSpPr txBox="1"/>
          <p:nvPr>
            <p:ph type="title"/>
          </p:nvPr>
        </p:nvSpPr>
        <p:spPr>
          <a:xfrm>
            <a:off x="838200" y="305661"/>
            <a:ext cx="10515600" cy="639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latino Linotype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Complete / Perfect Binary Tree</a:t>
            </a:r>
            <a:endParaRPr/>
          </a:p>
        </p:txBody>
      </p:sp>
      <p:sp>
        <p:nvSpPr>
          <p:cNvPr id="289" name="Google Shape;289;p28"/>
          <p:cNvSpPr txBox="1"/>
          <p:nvPr>
            <p:ph idx="1" type="body"/>
          </p:nvPr>
        </p:nvSpPr>
        <p:spPr>
          <a:xfrm>
            <a:off x="838200" y="1133934"/>
            <a:ext cx="10515600" cy="523156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76200" lvl="0" marL="228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 complete binary tree is a binary tree that satisfies the following 2 properties-</a:t>
            </a:r>
            <a:endParaRPr/>
          </a:p>
          <a:p>
            <a:pPr indent="-228600" lvl="2" marL="11430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Every internal node has exactly 2 children.</a:t>
            </a:r>
            <a:endParaRPr/>
          </a:p>
          <a:p>
            <a:pPr indent="-228600" lvl="2" marL="11430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All the leaf nodes are at the same level.</a:t>
            </a:r>
            <a:endParaRPr/>
          </a:p>
          <a:p>
            <a:pPr indent="-228600" lvl="2" marL="11430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Complete binary tree is also called as Perfect binary tree.</a:t>
            </a:r>
            <a:endParaRPr b="0" i="0" sz="16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290" name="Google Shape;29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9456" y="3284984"/>
            <a:ext cx="6686550" cy="26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8"/>
          <p:cNvSpPr txBox="1"/>
          <p:nvPr/>
        </p:nvSpPr>
        <p:spPr>
          <a:xfrm>
            <a:off x="8112224" y="3414608"/>
            <a:ext cx="2880320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binary tree is not a complete binary tree.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because all the leaf nodes are not at the same level.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9"/>
          <p:cNvSpPr txBox="1"/>
          <p:nvPr>
            <p:ph type="title"/>
          </p:nvPr>
        </p:nvSpPr>
        <p:spPr>
          <a:xfrm>
            <a:off x="838200" y="305661"/>
            <a:ext cx="10515600" cy="639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latino Linotype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Almost Complete Binary Tree-</a:t>
            </a:r>
            <a:endParaRPr/>
          </a:p>
        </p:txBody>
      </p:sp>
      <p:sp>
        <p:nvSpPr>
          <p:cNvPr id="297" name="Google Shape;297;p29"/>
          <p:cNvSpPr txBox="1"/>
          <p:nvPr>
            <p:ph idx="1" type="body"/>
          </p:nvPr>
        </p:nvSpPr>
        <p:spPr>
          <a:xfrm>
            <a:off x="838200" y="1133934"/>
            <a:ext cx="10515600" cy="523156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76200" lvl="0" marL="228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An almost complete binary tree is a binary tree that satisfies the following 2 properties-</a:t>
            </a:r>
            <a:endParaRPr/>
          </a:p>
          <a:p>
            <a:pPr indent="-228600" lvl="2" marL="11430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All the levels are completely filled except possibly the last level.</a:t>
            </a:r>
            <a:endParaRPr/>
          </a:p>
          <a:p>
            <a:pPr indent="-228600" lvl="2" marL="11430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The last level must be strictly filled from left to right.</a:t>
            </a:r>
            <a:endParaRPr b="0" i="0" sz="16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298" name="Google Shape;29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448" y="3284984"/>
            <a:ext cx="5734050" cy="26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9"/>
          <p:cNvSpPr txBox="1"/>
          <p:nvPr/>
        </p:nvSpPr>
        <p:spPr>
          <a:xfrm>
            <a:off x="7608168" y="3782735"/>
            <a:ext cx="3168352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binary tree is not an almost complete binary tree.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because the last level is not filled from left to right.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0"/>
          <p:cNvSpPr txBox="1"/>
          <p:nvPr>
            <p:ph type="title"/>
          </p:nvPr>
        </p:nvSpPr>
        <p:spPr>
          <a:xfrm>
            <a:off x="838200" y="305661"/>
            <a:ext cx="10515600" cy="639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latino Linotype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Skewed Binary Tree</a:t>
            </a:r>
            <a:endParaRPr/>
          </a:p>
        </p:txBody>
      </p:sp>
      <p:sp>
        <p:nvSpPr>
          <p:cNvPr id="305" name="Google Shape;305;p30"/>
          <p:cNvSpPr txBox="1"/>
          <p:nvPr>
            <p:ph idx="1" type="body"/>
          </p:nvPr>
        </p:nvSpPr>
        <p:spPr>
          <a:xfrm>
            <a:off x="838200" y="1133934"/>
            <a:ext cx="10515600" cy="523156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76200" lvl="0" marL="228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 skewed binary tree is a binary tree that satisfies the following 2 properties-</a:t>
            </a:r>
            <a:endParaRPr/>
          </a:p>
          <a:p>
            <a:pPr indent="-228600" lvl="2" marL="11430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All the nodes except one node has one and only one child.</a:t>
            </a:r>
            <a:endParaRPr/>
          </a:p>
          <a:p>
            <a:pPr indent="-228600" lvl="2" marL="11430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The remaining node has no child.</a:t>
            </a:r>
            <a:endParaRPr/>
          </a:p>
          <a:p>
            <a:pPr indent="0" lvl="2" marL="9144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OR</a:t>
            </a:r>
            <a:endParaRPr/>
          </a:p>
          <a:p>
            <a:pPr indent="-127000" lvl="2" marL="11430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2" marL="9144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 skewed binary tree is a binary tree of n nodes such that its depth is (n-1).</a:t>
            </a:r>
            <a:endParaRPr b="0" i="0" sz="20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306" name="Google Shape;30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9696" y="3749716"/>
            <a:ext cx="5162550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/>
          <p:nvPr>
            <p:ph type="title"/>
          </p:nvPr>
        </p:nvSpPr>
        <p:spPr>
          <a:xfrm>
            <a:off x="838200" y="305661"/>
            <a:ext cx="10515600" cy="639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latino Linotype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Introduction to Trees</a:t>
            </a:r>
            <a:endParaRPr b="1" i="0" sz="40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02" name="Google Shape;102;p3"/>
          <p:cNvSpPr txBox="1"/>
          <p:nvPr>
            <p:ph idx="1" type="body"/>
          </p:nvPr>
        </p:nvSpPr>
        <p:spPr>
          <a:xfrm>
            <a:off x="838200" y="1133934"/>
            <a:ext cx="10515600" cy="523156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76200" lvl="0" marL="228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Tree data structure may be defined as</a:t>
            </a:r>
            <a:endParaRPr/>
          </a:p>
          <a:p>
            <a:pPr indent="-228600" lvl="2" marL="11430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Tree is a non-linear data structure which organizes data in a hierarchical structure and this is a recursive definition.</a:t>
            </a:r>
            <a:endParaRPr/>
          </a:p>
          <a:p>
            <a:pPr indent="0" lvl="2" marL="9144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OR</a:t>
            </a:r>
            <a:endParaRPr/>
          </a:p>
          <a:p>
            <a:pPr indent="-228600" lvl="2" marL="11430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 tree is a connected graph without any circuits.</a:t>
            </a:r>
            <a:endParaRPr/>
          </a:p>
          <a:p>
            <a:pPr indent="0" lvl="2" marL="9144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OR</a:t>
            </a:r>
            <a:endParaRPr/>
          </a:p>
          <a:p>
            <a:pPr indent="-228600" lvl="2" marL="11430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If there is one and only one path between every pair of vertices in a graph, then the graph is called a tree</a:t>
            </a:r>
            <a:endParaRPr/>
          </a:p>
          <a:p>
            <a:pPr indent="-127000" lvl="2" marL="11430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103" name="Google Shape;10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5680" y="3971926"/>
            <a:ext cx="5040560" cy="2378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1"/>
          <p:cNvSpPr txBox="1"/>
          <p:nvPr>
            <p:ph type="title"/>
          </p:nvPr>
        </p:nvSpPr>
        <p:spPr>
          <a:xfrm>
            <a:off x="761840" y="1138265"/>
            <a:ext cx="4544762" cy="14011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tino Linotype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Tree Traversal</a:t>
            </a:r>
            <a:endParaRPr/>
          </a:p>
        </p:txBody>
      </p:sp>
      <p:cxnSp>
        <p:nvCxnSpPr>
          <p:cNvPr id="312" name="Google Shape;312;p31"/>
          <p:cNvCxnSpPr/>
          <p:nvPr/>
        </p:nvCxnSpPr>
        <p:spPr>
          <a:xfrm>
            <a:off x="861462" y="871146"/>
            <a:ext cx="736939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3" name="Google Shape;313;p31"/>
          <p:cNvSpPr txBox="1"/>
          <p:nvPr>
            <p:ph idx="1" type="body"/>
          </p:nvPr>
        </p:nvSpPr>
        <p:spPr>
          <a:xfrm>
            <a:off x="761840" y="2551176"/>
            <a:ext cx="4544762" cy="36029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Tree Traversal refers to the process of visiting each node in a tree data structure exactly once.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Various tree traversal techniques are-</a:t>
            </a:r>
            <a:endParaRPr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101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314" name="Google Shape;31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2748" y="2242950"/>
            <a:ext cx="5334160" cy="237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2"/>
          <p:cNvSpPr txBox="1"/>
          <p:nvPr>
            <p:ph type="title"/>
          </p:nvPr>
        </p:nvSpPr>
        <p:spPr>
          <a:xfrm>
            <a:off x="838200" y="305661"/>
            <a:ext cx="10515600" cy="639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latino Linotype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Depth First Traversal</a:t>
            </a:r>
            <a:endParaRPr/>
          </a:p>
        </p:txBody>
      </p:sp>
      <p:sp>
        <p:nvSpPr>
          <p:cNvPr id="320" name="Google Shape;320;p32"/>
          <p:cNvSpPr txBox="1"/>
          <p:nvPr>
            <p:ph idx="1" type="body"/>
          </p:nvPr>
        </p:nvSpPr>
        <p:spPr>
          <a:xfrm>
            <a:off x="838200" y="1133934"/>
            <a:ext cx="10515600" cy="523156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76200" lvl="0" marL="228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Following three traversal techniques fall under Depth First Traversal-</a:t>
            </a:r>
            <a:endParaRPr/>
          </a:p>
          <a:p>
            <a:pPr indent="-228600" lvl="2" marL="11430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Preorder Traversal</a:t>
            </a:r>
            <a:endParaRPr/>
          </a:p>
          <a:p>
            <a:pPr indent="-228600" lvl="2" marL="11430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Inorder Traversal</a:t>
            </a:r>
            <a:endParaRPr/>
          </a:p>
          <a:p>
            <a:pPr indent="-228600" lvl="2" marL="11430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Postorder Traversal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"/>
          <p:cNvSpPr txBox="1"/>
          <p:nvPr>
            <p:ph type="title"/>
          </p:nvPr>
        </p:nvSpPr>
        <p:spPr>
          <a:xfrm>
            <a:off x="838200" y="305661"/>
            <a:ext cx="10515600" cy="639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latino Linotype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Preorder Traversal</a:t>
            </a:r>
            <a:endParaRPr/>
          </a:p>
        </p:txBody>
      </p:sp>
      <p:sp>
        <p:nvSpPr>
          <p:cNvPr id="326" name="Google Shape;326;p33"/>
          <p:cNvSpPr txBox="1"/>
          <p:nvPr>
            <p:ph idx="1" type="body"/>
          </p:nvPr>
        </p:nvSpPr>
        <p:spPr>
          <a:xfrm>
            <a:off x="838200" y="1133934"/>
            <a:ext cx="10515600" cy="523156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1" marL="6858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Algorithm-</a:t>
            </a:r>
            <a:endParaRPr/>
          </a:p>
          <a:p>
            <a:pPr indent="-228600" lvl="2" marL="11430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Visit the root</a:t>
            </a:r>
            <a:endParaRPr/>
          </a:p>
          <a:p>
            <a:pPr indent="-228600" lvl="2" marL="11430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Traverse the left sub tree i.e. call Preorder (left sub tree)</a:t>
            </a:r>
            <a:endParaRPr/>
          </a:p>
          <a:p>
            <a:pPr indent="-228600" lvl="2" marL="11430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Traverse the right sub tree i.e. call Preorder (right sub tree)</a:t>
            </a:r>
            <a:endParaRPr/>
          </a:p>
          <a:p>
            <a:pPr indent="0" lvl="1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Root → Left → Right</a:t>
            </a:r>
            <a:endParaRPr/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Example-</a:t>
            </a:r>
            <a:endParaRPr b="0" i="0" sz="20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327" name="Google Shape;32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5720" y="3573016"/>
            <a:ext cx="4210050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4"/>
          <p:cNvSpPr txBox="1"/>
          <p:nvPr>
            <p:ph type="title"/>
          </p:nvPr>
        </p:nvSpPr>
        <p:spPr>
          <a:xfrm>
            <a:off x="838200" y="305661"/>
            <a:ext cx="10515600" cy="639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latino Linotype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Preorder Traversal Shortcut</a:t>
            </a:r>
            <a:endParaRPr/>
          </a:p>
        </p:txBody>
      </p:sp>
      <p:sp>
        <p:nvSpPr>
          <p:cNvPr id="333" name="Google Shape;333;p34"/>
          <p:cNvSpPr txBox="1"/>
          <p:nvPr>
            <p:ph idx="1" type="body"/>
          </p:nvPr>
        </p:nvSpPr>
        <p:spPr>
          <a:xfrm>
            <a:off x="838200" y="1133934"/>
            <a:ext cx="10515600" cy="523156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76200" lvl="0" marL="228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Traverse the entire tree starting from the root node keeping yourself to the left.</a:t>
            </a:r>
            <a:endParaRPr b="0" i="0" sz="20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334" name="Google Shape;33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3812" y="2085975"/>
            <a:ext cx="4524375" cy="26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4"/>
          <p:cNvSpPr txBox="1"/>
          <p:nvPr/>
        </p:nvSpPr>
        <p:spPr>
          <a:xfrm>
            <a:off x="1415480" y="4960561"/>
            <a:ext cx="979308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Applications-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Preorder traversal is used to get prefix expression of an expression tree.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Preorder traversal is used to create a copy of the tree.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5"/>
          <p:cNvSpPr txBox="1"/>
          <p:nvPr>
            <p:ph type="title"/>
          </p:nvPr>
        </p:nvSpPr>
        <p:spPr>
          <a:xfrm>
            <a:off x="838200" y="305661"/>
            <a:ext cx="10515600" cy="639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latino Linotype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Inorder Traversal</a:t>
            </a:r>
            <a:endParaRPr/>
          </a:p>
        </p:txBody>
      </p:sp>
      <p:sp>
        <p:nvSpPr>
          <p:cNvPr id="341" name="Google Shape;341;p35"/>
          <p:cNvSpPr txBox="1"/>
          <p:nvPr>
            <p:ph idx="1" type="body"/>
          </p:nvPr>
        </p:nvSpPr>
        <p:spPr>
          <a:xfrm>
            <a:off x="838200" y="1133934"/>
            <a:ext cx="10515600" cy="523156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Algorithm-</a:t>
            </a:r>
            <a:endParaRPr/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Traverse the left sub tree i.e. call Inorder (left sub tree)</a:t>
            </a:r>
            <a:endParaRPr/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Visit the root</a:t>
            </a:r>
            <a:endParaRPr/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Traverse the right sub tree i.e. call Inorder (right sub tree)</a:t>
            </a:r>
            <a:endParaRPr/>
          </a:p>
          <a:p>
            <a:pPr indent="0" lvl="1" marL="4572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				Left → Root → Right</a:t>
            </a:r>
            <a:endParaRPr b="0" i="0" sz="20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101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342" name="Google Shape;34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7728" y="3140968"/>
            <a:ext cx="4896544" cy="3124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6"/>
          <p:cNvSpPr txBox="1"/>
          <p:nvPr>
            <p:ph type="title"/>
          </p:nvPr>
        </p:nvSpPr>
        <p:spPr>
          <a:xfrm>
            <a:off x="838200" y="305661"/>
            <a:ext cx="10515600" cy="639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latino Linotype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Inorder Traversal Shortcut</a:t>
            </a:r>
            <a:endParaRPr/>
          </a:p>
        </p:txBody>
      </p:sp>
      <p:sp>
        <p:nvSpPr>
          <p:cNvPr id="348" name="Google Shape;348;p36"/>
          <p:cNvSpPr txBox="1"/>
          <p:nvPr>
            <p:ph idx="1" type="body"/>
          </p:nvPr>
        </p:nvSpPr>
        <p:spPr>
          <a:xfrm>
            <a:off x="838200" y="1133934"/>
            <a:ext cx="10515600" cy="523156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Keep a plane mirror horizontally at the bottom of the tree and take the projection of all the nodes.</a:t>
            </a:r>
            <a:endParaRPr b="0" i="0" sz="24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101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349" name="Google Shape;34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3472" y="2348880"/>
            <a:ext cx="4219575" cy="38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6"/>
          <p:cNvSpPr txBox="1"/>
          <p:nvPr/>
        </p:nvSpPr>
        <p:spPr>
          <a:xfrm>
            <a:off x="5740872" y="2378100"/>
            <a:ext cx="5107656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Application-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Inorder traversal is used to get infix expression of an expression tree.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7"/>
          <p:cNvSpPr txBox="1"/>
          <p:nvPr>
            <p:ph type="title"/>
          </p:nvPr>
        </p:nvSpPr>
        <p:spPr>
          <a:xfrm>
            <a:off x="838200" y="305661"/>
            <a:ext cx="10515600" cy="639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latino Linotype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Postorder Traversal</a:t>
            </a:r>
            <a:endParaRPr/>
          </a:p>
        </p:txBody>
      </p:sp>
      <p:sp>
        <p:nvSpPr>
          <p:cNvPr id="356" name="Google Shape;356;p37"/>
          <p:cNvSpPr txBox="1"/>
          <p:nvPr>
            <p:ph idx="1" type="body"/>
          </p:nvPr>
        </p:nvSpPr>
        <p:spPr>
          <a:xfrm>
            <a:off x="838200" y="1133934"/>
            <a:ext cx="10515600" cy="523156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Algorithm</a:t>
            </a:r>
            <a:endParaRPr/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Traverse the left sub tree i.e. call Postorder (left sub tree)</a:t>
            </a:r>
            <a:endParaRPr/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Traverse the right sub tree i.e. call Postorder (right sub tree)</a:t>
            </a:r>
            <a:endParaRPr/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Visit the root</a:t>
            </a:r>
            <a:endParaRPr/>
          </a:p>
          <a:p>
            <a:pPr indent="0" lvl="1" marL="4572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				Left → Right → Root</a:t>
            </a:r>
            <a:endParaRPr b="0" i="0" sz="24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101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357" name="Google Shape;35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0975" y="3429000"/>
            <a:ext cx="4210050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8"/>
          <p:cNvSpPr txBox="1"/>
          <p:nvPr>
            <p:ph type="title"/>
          </p:nvPr>
        </p:nvSpPr>
        <p:spPr>
          <a:xfrm>
            <a:off x="838200" y="305661"/>
            <a:ext cx="10515600" cy="639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latino Linotype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Postorder Traversal Shortcut</a:t>
            </a:r>
            <a:endParaRPr/>
          </a:p>
        </p:txBody>
      </p:sp>
      <p:sp>
        <p:nvSpPr>
          <p:cNvPr id="363" name="Google Shape;363;p38"/>
          <p:cNvSpPr txBox="1"/>
          <p:nvPr>
            <p:ph idx="1" type="body"/>
          </p:nvPr>
        </p:nvSpPr>
        <p:spPr>
          <a:xfrm>
            <a:off x="838200" y="1133934"/>
            <a:ext cx="10515600" cy="523156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Pluck all the leftmost leaf nodes one by one.</a:t>
            </a:r>
            <a:endParaRPr/>
          </a:p>
          <a:p>
            <a:pPr indent="-76200" lvl="0" marL="2286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101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364" name="Google Shape;36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7488" y="2139991"/>
            <a:ext cx="4791075" cy="32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8"/>
          <p:cNvSpPr txBox="1"/>
          <p:nvPr/>
        </p:nvSpPr>
        <p:spPr>
          <a:xfrm>
            <a:off x="6514903" y="2139123"/>
            <a:ext cx="4917677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Applications-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Postorder traversal is used to get postfix expression of an expression tree.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Postorder traversal is used to delete the tree.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because it deletes the children first and then it deletes the parent.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9"/>
          <p:cNvSpPr txBox="1"/>
          <p:nvPr>
            <p:ph type="title"/>
          </p:nvPr>
        </p:nvSpPr>
        <p:spPr>
          <a:xfrm>
            <a:off x="838200" y="305661"/>
            <a:ext cx="10515600" cy="639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latino Linotype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Breadth First Traversal</a:t>
            </a:r>
            <a:endParaRPr/>
          </a:p>
        </p:txBody>
      </p:sp>
      <p:sp>
        <p:nvSpPr>
          <p:cNvPr id="371" name="Google Shape;371;p39"/>
          <p:cNvSpPr txBox="1"/>
          <p:nvPr>
            <p:ph idx="1" type="body"/>
          </p:nvPr>
        </p:nvSpPr>
        <p:spPr>
          <a:xfrm>
            <a:off x="696325" y="1290546"/>
            <a:ext cx="10515600" cy="5231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Breadth First Traversal of a tree prints all the nodes of a tree level by level.</a:t>
            </a:r>
            <a:endParaRPr/>
          </a:p>
          <a:p>
            <a:pPr indent="-228600" lvl="0" marL="2286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Breadth First Traversal is also called as Level Order Traversal.</a:t>
            </a:r>
            <a:endParaRPr b="0" i="0" sz="24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101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372" name="Google Shape;3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3472" y="2708919"/>
            <a:ext cx="4896544" cy="3124039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9"/>
          <p:cNvSpPr txBox="1"/>
          <p:nvPr/>
        </p:nvSpPr>
        <p:spPr>
          <a:xfrm>
            <a:off x="6962968" y="3028975"/>
            <a:ext cx="38637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Level order traversal is used to print the data in the same order as stored in the array representation of a complete binary tree.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0"/>
          <p:cNvSpPr txBox="1"/>
          <p:nvPr>
            <p:ph type="title"/>
          </p:nvPr>
        </p:nvSpPr>
        <p:spPr>
          <a:xfrm>
            <a:off x="838200" y="305661"/>
            <a:ext cx="10515600" cy="639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latino Linotype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PRACTICE PROBLEMS BASED ON TREE TRAVERSAL</a:t>
            </a:r>
            <a:endParaRPr b="1" i="0" sz="40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379" name="Google Shape;379;p40"/>
          <p:cNvSpPr txBox="1"/>
          <p:nvPr>
            <p:ph idx="1" type="body"/>
          </p:nvPr>
        </p:nvSpPr>
        <p:spPr>
          <a:xfrm>
            <a:off x="838200" y="1133934"/>
            <a:ext cx="10515600" cy="523156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Problem-01: If the binary tree in figure is traversed in inorder, then the order in which the nodes will be visited is ____?</a:t>
            </a:r>
            <a:endParaRPr b="0" i="0" sz="24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101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380" name="Google Shape;38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9736" y="2204864"/>
            <a:ext cx="5754015" cy="3619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"/>
          <p:cNvSpPr txBox="1"/>
          <p:nvPr>
            <p:ph type="title"/>
          </p:nvPr>
        </p:nvSpPr>
        <p:spPr>
          <a:xfrm>
            <a:off x="838200" y="332656"/>
            <a:ext cx="10515600" cy="639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latino Linotype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Properties of Tree</a:t>
            </a:r>
            <a:endParaRPr/>
          </a:p>
        </p:txBody>
      </p:sp>
      <p:sp>
        <p:nvSpPr>
          <p:cNvPr id="109" name="Google Shape;109;p4"/>
          <p:cNvSpPr txBox="1"/>
          <p:nvPr>
            <p:ph idx="1" type="body"/>
          </p:nvPr>
        </p:nvSpPr>
        <p:spPr>
          <a:xfrm>
            <a:off x="838200" y="1133934"/>
            <a:ext cx="10515600" cy="523156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76200" lvl="0" marL="228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The important properties of the tree data structure are-</a:t>
            </a:r>
            <a:endParaRPr/>
          </a:p>
          <a:p>
            <a:pPr indent="-228600" lvl="2" marL="11430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There is one and only one path between every pair of vertices in a tree.</a:t>
            </a:r>
            <a:endParaRPr/>
          </a:p>
          <a:p>
            <a:pPr indent="-228600" lvl="2" marL="11430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 tree with n vertices has exactly (n-1) edges.</a:t>
            </a:r>
            <a:endParaRPr/>
          </a:p>
          <a:p>
            <a:pPr indent="-228600" lvl="2" marL="11430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 graph is a tree if and only if it is minimally connected.</a:t>
            </a:r>
            <a:endParaRPr/>
          </a:p>
          <a:p>
            <a:pPr indent="-228600" lvl="2" marL="11430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Any connected graph with n vertices and (n-1) edges is a tree.</a:t>
            </a:r>
            <a:endParaRPr b="0" i="0" sz="20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1"/>
          <p:cNvSpPr txBox="1"/>
          <p:nvPr>
            <p:ph type="title"/>
          </p:nvPr>
        </p:nvSpPr>
        <p:spPr>
          <a:xfrm>
            <a:off x="838200" y="305661"/>
            <a:ext cx="10515600" cy="639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latino Linotype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Title</a:t>
            </a:r>
            <a:endParaRPr/>
          </a:p>
        </p:txBody>
      </p:sp>
      <p:sp>
        <p:nvSpPr>
          <p:cNvPr id="386" name="Google Shape;386;p41"/>
          <p:cNvSpPr txBox="1"/>
          <p:nvPr>
            <p:ph idx="1" type="body"/>
          </p:nvPr>
        </p:nvSpPr>
        <p:spPr>
          <a:xfrm>
            <a:off x="838200" y="1133934"/>
            <a:ext cx="10515600" cy="523156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Solution</a:t>
            </a:r>
            <a:endParaRPr/>
          </a:p>
          <a:p>
            <a:pPr indent="-101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387" name="Google Shape;38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6212" y="1514475"/>
            <a:ext cx="4219575" cy="38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2"/>
          <p:cNvSpPr txBox="1"/>
          <p:nvPr>
            <p:ph type="title"/>
          </p:nvPr>
        </p:nvSpPr>
        <p:spPr>
          <a:xfrm>
            <a:off x="838200" y="305661"/>
            <a:ext cx="10515600" cy="639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latino Linotype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ile</a:t>
            </a:r>
            <a:endParaRPr/>
          </a:p>
        </p:txBody>
      </p:sp>
      <p:sp>
        <p:nvSpPr>
          <p:cNvPr id="393" name="Google Shape;393;p42"/>
          <p:cNvSpPr txBox="1"/>
          <p:nvPr>
            <p:ph idx="1" type="body"/>
          </p:nvPr>
        </p:nvSpPr>
        <p:spPr>
          <a:xfrm>
            <a:off x="838200" y="945409"/>
            <a:ext cx="10515600" cy="5231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Problem-02: Which of the following sequences denotes the postorder traversal sequence of the tree shown in figure?</a:t>
            </a:r>
            <a:endParaRPr b="0" i="0" sz="24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101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394" name="Google Shape;39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0975" y="2181225"/>
            <a:ext cx="4210050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2"/>
          <p:cNvSpPr txBox="1"/>
          <p:nvPr/>
        </p:nvSpPr>
        <p:spPr>
          <a:xfrm>
            <a:off x="2704563" y="4509272"/>
            <a:ext cx="6504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0" i="0"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FEGCBDBA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0" i="0"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GCBDAFE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0" i="0"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GCDBFEA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0" i="0"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FDEGCBA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3"/>
          <p:cNvSpPr txBox="1"/>
          <p:nvPr>
            <p:ph type="title"/>
          </p:nvPr>
        </p:nvSpPr>
        <p:spPr>
          <a:xfrm>
            <a:off x="838200" y="305661"/>
            <a:ext cx="10515600" cy="639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latino Linotype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Title</a:t>
            </a:r>
            <a:endParaRPr/>
          </a:p>
        </p:txBody>
      </p:sp>
      <p:sp>
        <p:nvSpPr>
          <p:cNvPr id="401" name="Google Shape;401;p43"/>
          <p:cNvSpPr txBox="1"/>
          <p:nvPr>
            <p:ph idx="1" type="body"/>
          </p:nvPr>
        </p:nvSpPr>
        <p:spPr>
          <a:xfrm>
            <a:off x="838200" y="1133934"/>
            <a:ext cx="10515600" cy="523156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Solution: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Perform the postorder traversal by plucking all the leftmost leaf nodes one by one.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Then,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	Postorder Traversal :  G , C , D , B , F , E , A</a:t>
            </a:r>
            <a:endParaRPr b="0" i="0" sz="24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101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4"/>
          <p:cNvSpPr txBox="1"/>
          <p:nvPr>
            <p:ph type="title"/>
          </p:nvPr>
        </p:nvSpPr>
        <p:spPr>
          <a:xfrm>
            <a:off x="2783632" y="3109979"/>
            <a:ext cx="10515600" cy="639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latino Linotype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BINARY SEARCH TREE </a:t>
            </a:r>
            <a:endParaRPr/>
          </a:p>
        </p:txBody>
      </p:sp>
      <p:sp>
        <p:nvSpPr>
          <p:cNvPr id="407" name="Google Shape;407;p44"/>
          <p:cNvSpPr txBox="1"/>
          <p:nvPr>
            <p:ph idx="1" type="body"/>
          </p:nvPr>
        </p:nvSpPr>
        <p:spPr>
          <a:xfrm>
            <a:off x="838200" y="1133934"/>
            <a:ext cx="10515600" cy="523156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76200" lvl="0" marL="228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101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5"/>
          <p:cNvSpPr txBox="1"/>
          <p:nvPr>
            <p:ph type="title"/>
          </p:nvPr>
        </p:nvSpPr>
        <p:spPr>
          <a:xfrm>
            <a:off x="913775" y="618518"/>
            <a:ext cx="10364451" cy="5613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t/>
            </a:r>
            <a:endParaRPr b="1" sz="31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3" name="Google Shape;413;p45"/>
          <p:cNvSpPr txBox="1"/>
          <p:nvPr>
            <p:ph idx="1" type="body"/>
          </p:nvPr>
        </p:nvSpPr>
        <p:spPr>
          <a:xfrm>
            <a:off x="913774" y="1764891"/>
            <a:ext cx="10363800" cy="49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b="1" sz="190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900"/>
              <a:buNone/>
            </a:pPr>
            <a:r>
              <a:rPr b="1" lang="en-US" sz="19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TOPICS TO BE COVERED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900"/>
              <a:buFont typeface="Noto Sans Symbols"/>
              <a:buChar char="⮚"/>
            </a:pPr>
            <a:r>
              <a:rPr lang="en-US" sz="19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 BINARY TREE AND ITS HEIGHT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900"/>
              <a:buFont typeface="Noto Sans Symbols"/>
              <a:buChar char="⮚"/>
            </a:pPr>
            <a:r>
              <a:rPr lang="en-US" sz="19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BINARY SEARCH TREE </a:t>
            </a:r>
            <a:endParaRPr/>
          </a:p>
          <a:p>
            <a:pPr indent="0" lvl="2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</a:pPr>
            <a:r>
              <a:rPr b="1" lang="en-US" sz="18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INSERTION</a:t>
            </a:r>
            <a:endParaRPr/>
          </a:p>
          <a:p>
            <a:pPr indent="0" lvl="2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</a:pPr>
            <a:r>
              <a:rPr b="1" lang="en-US" sz="18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DELETION AND</a:t>
            </a:r>
            <a:endParaRPr/>
          </a:p>
          <a:p>
            <a:pPr indent="0" lvl="2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</a:pPr>
            <a:r>
              <a:rPr b="1" lang="en-US" sz="18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SEARCHING</a:t>
            </a:r>
            <a:endParaRPr b="1" sz="180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6"/>
          <p:cNvSpPr txBox="1"/>
          <p:nvPr>
            <p:ph type="title"/>
          </p:nvPr>
        </p:nvSpPr>
        <p:spPr>
          <a:xfrm>
            <a:off x="913775" y="226143"/>
            <a:ext cx="10364451" cy="1988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1"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SRM INSTITUTE OF SCIENCE AND TECHNOLOGY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9" name="Google Shape;419;p46"/>
          <p:cNvSpPr txBox="1"/>
          <p:nvPr/>
        </p:nvSpPr>
        <p:spPr>
          <a:xfrm>
            <a:off x="2069431" y="320660"/>
            <a:ext cx="86242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wentieth Century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    </a:t>
            </a:r>
            <a:endParaRPr sz="2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0" name="Google Shape;420;p46"/>
          <p:cNvSpPr txBox="1"/>
          <p:nvPr>
            <p:ph idx="1" type="body"/>
          </p:nvPr>
        </p:nvSpPr>
        <p:spPr>
          <a:xfrm>
            <a:off x="913774" y="2367092"/>
            <a:ext cx="10363826" cy="342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</a:pPr>
            <a:r>
              <a:rPr b="1" lang="en-US" sz="20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TO BINARY TREE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BINARY TREE</a:t>
            </a:r>
            <a:r>
              <a:rPr lang="en-US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 sz="200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 BINARY TREE AND ITS HEIGHT</a:t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7"/>
          <p:cNvSpPr txBox="1"/>
          <p:nvPr>
            <p:ph type="title"/>
          </p:nvPr>
        </p:nvSpPr>
        <p:spPr>
          <a:xfrm>
            <a:off x="913775" y="226143"/>
            <a:ext cx="10364451" cy="8406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1"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SRM INSTITUTE OF SCIENCE AND TECHNOLOGY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6" name="Google Shape;426;p47"/>
          <p:cNvSpPr txBox="1"/>
          <p:nvPr/>
        </p:nvSpPr>
        <p:spPr>
          <a:xfrm>
            <a:off x="2069431" y="291784"/>
            <a:ext cx="86242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wentieth Century"/>
              <a:buNone/>
            </a:pPr>
            <a:r>
              <a:rPr b="1"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    </a:t>
            </a:r>
            <a:endParaRPr sz="2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7" name="Google Shape;427;p47"/>
          <p:cNvSpPr txBox="1"/>
          <p:nvPr>
            <p:ph idx="1" type="body"/>
          </p:nvPr>
        </p:nvSpPr>
        <p:spPr>
          <a:xfrm>
            <a:off x="913774" y="1487604"/>
            <a:ext cx="10363826" cy="43324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800"/>
              <a:buChar char="•"/>
            </a:pPr>
            <a:r>
              <a:rPr b="1" i="0" lang="en-US" sz="1800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BINARY TREE?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A BINARY TREE IS A TYPE OF TREE DATA STRUCTURE IN WHICH EACH NODE CAN HAVE AT MOST TWO CHILD NODES, KNOWN AS THE LEFT CHILD AND THE RIGHT CHILD.</a:t>
            </a:r>
            <a:endParaRPr/>
          </a:p>
          <a:p>
            <a:pPr indent="-1143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Binary Tree" id="428" name="Google Shape;42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3164" y="2766361"/>
            <a:ext cx="3810000" cy="3943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nary Tree" id="429" name="Google Shape;429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1944" y="2891841"/>
            <a:ext cx="54768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8"/>
          <p:cNvSpPr txBox="1"/>
          <p:nvPr>
            <p:ph type="title"/>
          </p:nvPr>
        </p:nvSpPr>
        <p:spPr>
          <a:xfrm>
            <a:off x="913775" y="226143"/>
            <a:ext cx="10364451" cy="8406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1"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SRM INSTITUTE OF SCIENCE AND TECHNOLOGY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5" name="Google Shape;435;p48"/>
          <p:cNvSpPr txBox="1"/>
          <p:nvPr/>
        </p:nvSpPr>
        <p:spPr>
          <a:xfrm>
            <a:off x="2069431" y="291784"/>
            <a:ext cx="86242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wentieth Century"/>
              <a:buNone/>
            </a:pPr>
            <a:r>
              <a:rPr b="1"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    </a:t>
            </a:r>
            <a:endParaRPr sz="2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6" name="Google Shape;436;p48"/>
          <p:cNvSpPr txBox="1"/>
          <p:nvPr>
            <p:ph idx="1" type="body"/>
          </p:nvPr>
        </p:nvSpPr>
        <p:spPr>
          <a:xfrm>
            <a:off x="913774" y="1260909"/>
            <a:ext cx="10363826" cy="4530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i="0" lang="en-US" sz="1800">
                <a:latin typeface="Times New Roman"/>
                <a:ea typeface="Times New Roman"/>
                <a:cs typeface="Times New Roman"/>
                <a:sym typeface="Times New Roman"/>
              </a:rPr>
              <a:t>TYPES OF BINARY TREE</a:t>
            </a:r>
            <a:endParaRPr/>
          </a:p>
          <a:p>
            <a:pPr indent="-228600" lvl="0" marL="2286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i="0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 BINARY TREE</a:t>
            </a:r>
            <a:endParaRPr/>
          </a:p>
          <a:p>
            <a:pPr indent="-228600" lvl="0" marL="2286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i="0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 BINARY TREE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b="1" i="0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 BINARY TREE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</a:pPr>
            <a:r>
              <a:rPr b="0" i="0" lang="en-US"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TREE CAN ONLY BE CONSIDERED AS THE FULL BINARY TREE IF EACH NODE MUST CONTAIN EITHER 0 OR 2 CHILDREN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b="1" i="0"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descr="Types of Binary Tree" id="437" name="Google Shape;43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3253" y="3515653"/>
            <a:ext cx="2990850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9"/>
          <p:cNvSpPr txBox="1"/>
          <p:nvPr>
            <p:ph type="title"/>
          </p:nvPr>
        </p:nvSpPr>
        <p:spPr>
          <a:xfrm>
            <a:off x="913775" y="163630"/>
            <a:ext cx="10364451" cy="6641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0909"/>
              <a:buFont typeface="Twentieth Century"/>
              <a:buNone/>
            </a:pPr>
            <a:r>
              <a:rPr lang="en-US"/>
              <a:t>BINARY TREE</a:t>
            </a:r>
            <a:endParaRPr/>
          </a:p>
        </p:txBody>
      </p:sp>
      <p:sp>
        <p:nvSpPr>
          <p:cNvPr id="443" name="Google Shape;443;p49"/>
          <p:cNvSpPr txBox="1"/>
          <p:nvPr>
            <p:ph idx="1" type="body"/>
          </p:nvPr>
        </p:nvSpPr>
        <p:spPr>
          <a:xfrm>
            <a:off x="913774" y="972152"/>
            <a:ext cx="10363826" cy="48190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HEIGHT OF A NODE IN A BINARY TREE IS THE LARGEST NUMBER OF EDGES IN </a:t>
            </a:r>
            <a:r>
              <a:rPr i="0" lang="en-US" sz="1800" u="sng" strike="noStrike">
                <a:solidFill>
                  <a:srgbClr val="2456B4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 PATH</a:t>
            </a:r>
            <a:r>
              <a:rPr i="0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FROM A LEAF NODE TO A TARGET NODE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DEPTH OF A NODE IN A BINARY TREE IS THE TOTAL NUMBER OF EDGES FROM THE ROOT NODE TO THE TARGET NODE.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143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4" name="Google Shape;444;p49"/>
          <p:cNvSpPr txBox="1"/>
          <p:nvPr/>
        </p:nvSpPr>
        <p:spPr>
          <a:xfrm>
            <a:off x="998621" y="3271071"/>
            <a:ext cx="60976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"/>
              <a:buNone/>
            </a:pPr>
            <a:r>
              <a:rPr b="1" i="0" lang="en-US" sz="1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 Example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apture 2" id="445" name="Google Shape;445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04987" y="3534525"/>
            <a:ext cx="5162600" cy="2596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0"/>
          <p:cNvSpPr txBox="1"/>
          <p:nvPr>
            <p:ph type="title"/>
          </p:nvPr>
        </p:nvSpPr>
        <p:spPr>
          <a:xfrm>
            <a:off x="913775" y="618518"/>
            <a:ext cx="10364451" cy="5653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b="1" i="0" lang="en-US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PERFECT BINARY TREE</a:t>
            </a:r>
            <a:r>
              <a:rPr b="1" i="0" lang="en-US" sz="1800">
                <a:latin typeface="Times New Roman"/>
                <a:ea typeface="Times New Roman"/>
                <a:cs typeface="Times New Roman"/>
                <a:sym typeface="Times New Roman"/>
              </a:rPr>
              <a:t> VS COMPLETE BINARY TREE:</a:t>
            </a:r>
            <a:br>
              <a:rPr b="1" i="0" lang="en-US" sz="18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1" name="Google Shape;451;p50"/>
          <p:cNvSpPr txBox="1"/>
          <p:nvPr>
            <p:ph idx="1" type="body"/>
          </p:nvPr>
        </p:nvSpPr>
        <p:spPr>
          <a:xfrm>
            <a:off x="913774" y="1183908"/>
            <a:ext cx="10363826" cy="567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800"/>
              <a:buChar char="•"/>
            </a:pPr>
            <a:r>
              <a:rPr b="0" i="0" lang="en-US" sz="1800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BINARY TREE OF HEIGHT ‘H’ HAVING THE MAXIMUM NUMBER OF NODES IS A </a:t>
            </a:r>
            <a:r>
              <a:rPr b="1" i="0" lang="en-US" sz="1800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PERFECT</a:t>
            </a:r>
            <a:r>
              <a:rPr b="0" i="0" lang="en-US" sz="1800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BINARY TREE. </a:t>
            </a:r>
            <a:br>
              <a:rPr b="0" i="0" lang="en-US" sz="1800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800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A GIVEN HEIGHT </a:t>
            </a:r>
            <a:r>
              <a:rPr b="1" i="0" lang="en-US" sz="1800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b="0" i="0" lang="en-US" sz="1800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THE MAXIMUM NUMBER OF NODES IS </a:t>
            </a:r>
            <a:r>
              <a:rPr b="1" i="0" lang="en-US" sz="1800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1" baseline="30000" i="0" lang="en-US" sz="1800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H+1</a:t>
            </a:r>
            <a:r>
              <a:rPr b="1" i="0" lang="en-US" sz="1800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r>
              <a:rPr b="0" i="0" lang="en-US" sz="1800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73239"/>
              </a:buClr>
              <a:buSzPts val="1800"/>
              <a:buChar char="•"/>
            </a:pPr>
            <a:r>
              <a:rPr b="0" i="0" lang="en-US" sz="1800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 </a:t>
            </a:r>
            <a:r>
              <a:rPr b="1" i="0" lang="en-US" sz="1800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</a:t>
            </a:r>
            <a:r>
              <a:rPr b="0" i="0" lang="en-US" sz="1800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BINARY TREE OF HEIGHT H IS A PERFECT BINARY TREE UP TO HEIGHT </a:t>
            </a:r>
            <a:r>
              <a:rPr b="1" i="0" lang="en-US" sz="1800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H-1</a:t>
            </a:r>
            <a:r>
              <a:rPr b="0" i="0" lang="en-US" sz="1800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IN THE LAST LEVEL ELEMENT ARE STORED IN LEFT TO RIGHT ORDER.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73239"/>
              </a:buClr>
              <a:buSzPts val="1800"/>
              <a:buChar char="•"/>
            </a:pPr>
            <a:r>
              <a:rPr b="0" i="0" lang="en-US" sz="1800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 1:                            </a:t>
            </a:r>
            <a:r>
              <a:rPr b="1" i="0" lang="en-US" sz="1600">
                <a:solidFill>
                  <a:srgbClr val="273239"/>
                </a:solidFill>
                <a:latin typeface="Nunito"/>
                <a:ea typeface="Nunito"/>
                <a:cs typeface="Nunito"/>
                <a:sym typeface="Nunito"/>
              </a:rPr>
              <a:t>                                                                   EXAMPLE 2:</a:t>
            </a:r>
            <a:endParaRPr sz="1800">
              <a:solidFill>
                <a:srgbClr val="27323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14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b="0" i="0" sz="1800">
              <a:solidFill>
                <a:srgbClr val="27323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14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27323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14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b="0" i="0" sz="1800">
              <a:solidFill>
                <a:srgbClr val="27323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270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b="0" i="0" sz="1600">
              <a:solidFill>
                <a:srgbClr val="27323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73239"/>
              </a:buClr>
              <a:buSzPts val="1600"/>
              <a:buChar char="•"/>
            </a:pPr>
            <a:r>
              <a:rPr b="0" i="0" lang="en-US" sz="1600">
                <a:solidFill>
                  <a:srgbClr val="273239"/>
                </a:solidFill>
                <a:latin typeface="Nunito"/>
                <a:ea typeface="Nunito"/>
                <a:cs typeface="Nunito"/>
                <a:sym typeface="Nunito"/>
              </a:rPr>
              <a:t>TREE IS N= 2</a:t>
            </a:r>
            <a:r>
              <a:rPr b="0" baseline="30000" i="0" lang="en-US" sz="1600">
                <a:solidFill>
                  <a:srgbClr val="273239"/>
                </a:solidFill>
                <a:latin typeface="Nunito"/>
                <a:ea typeface="Nunito"/>
                <a:cs typeface="Nunito"/>
                <a:sym typeface="Nunito"/>
              </a:rPr>
              <a:t>H+1</a:t>
            </a:r>
            <a:r>
              <a:rPr b="0" i="0" lang="en-US" sz="1600">
                <a:solidFill>
                  <a:srgbClr val="273239"/>
                </a:solidFill>
                <a:latin typeface="Nunito"/>
                <a:ea typeface="Nunito"/>
                <a:cs typeface="Nunito"/>
                <a:sym typeface="Nunito"/>
              </a:rPr>
              <a:t>-1 =  2</a:t>
            </a:r>
            <a:r>
              <a:rPr b="0" baseline="30000" i="0" lang="en-US" sz="1600">
                <a:solidFill>
                  <a:srgbClr val="273239"/>
                </a:solidFill>
                <a:latin typeface="Nunito"/>
                <a:ea typeface="Nunito"/>
                <a:cs typeface="Nunito"/>
                <a:sym typeface="Nunito"/>
              </a:rPr>
              <a:t>2+1</a:t>
            </a:r>
            <a:r>
              <a:rPr b="0" i="0" lang="en-US" sz="1600">
                <a:solidFill>
                  <a:srgbClr val="273239"/>
                </a:solidFill>
                <a:latin typeface="Nunito"/>
                <a:ea typeface="Nunito"/>
                <a:cs typeface="Nunito"/>
                <a:sym typeface="Nunito"/>
              </a:rPr>
              <a:t>-1 =  2</a:t>
            </a:r>
            <a:r>
              <a:rPr b="0" baseline="30000" i="0" lang="en-US" sz="1600">
                <a:solidFill>
                  <a:srgbClr val="273239"/>
                </a:solidFill>
                <a:latin typeface="Nunito"/>
                <a:ea typeface="Nunito"/>
                <a:cs typeface="Nunito"/>
                <a:sym typeface="Nunito"/>
              </a:rPr>
              <a:t>3</a:t>
            </a:r>
            <a:r>
              <a:rPr b="0" i="0" lang="en-US" sz="1600">
                <a:solidFill>
                  <a:srgbClr val="273239"/>
                </a:solidFill>
                <a:latin typeface="Nunito"/>
                <a:ea typeface="Nunito"/>
                <a:cs typeface="Nunito"/>
                <a:sym typeface="Nunito"/>
              </a:rPr>
              <a:t>-1 = </a:t>
            </a:r>
            <a:r>
              <a:rPr b="1" i="0" lang="en-US" sz="1600">
                <a:solidFill>
                  <a:srgbClr val="273239"/>
                </a:solidFill>
                <a:latin typeface="Nunito"/>
                <a:ea typeface="Nunito"/>
                <a:cs typeface="Nunito"/>
                <a:sym typeface="Nunito"/>
              </a:rPr>
              <a:t>7</a:t>
            </a:r>
            <a:r>
              <a:rPr b="0" i="0" lang="en-US" sz="1600">
                <a:solidFill>
                  <a:srgbClr val="273239"/>
                </a:solidFill>
                <a:latin typeface="Nunito"/>
                <a:ea typeface="Nunito"/>
                <a:cs typeface="Nunito"/>
                <a:sym typeface="Nunito"/>
              </a:rPr>
              <a:t>.                                                          </a:t>
            </a:r>
            <a:r>
              <a:rPr b="1" i="0" lang="en-US" sz="1800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1" baseline="30000" i="0" lang="en-US" sz="1800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H+1 </a:t>
            </a:r>
            <a:r>
              <a:rPr b="1" i="0" lang="en-US" sz="1800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1 = 2</a:t>
            </a:r>
            <a:r>
              <a:rPr b="1" baseline="30000" i="0" lang="en-US" sz="1800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2+1 </a:t>
            </a:r>
            <a:r>
              <a:rPr b="1" i="0" lang="en-US" sz="1800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1 = 2</a:t>
            </a:r>
            <a:r>
              <a:rPr b="1" baseline="30000" i="0" lang="en-US" sz="1800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3 </a:t>
            </a:r>
            <a:r>
              <a:rPr b="1" i="0" lang="en-US" sz="1800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1 = 7. </a:t>
            </a:r>
            <a:endParaRPr b="1" sz="1800">
              <a:solidFill>
                <a:srgbClr val="27323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73239"/>
              </a:buClr>
              <a:buSzPts val="1800"/>
              <a:buChar char="•"/>
            </a:pPr>
            <a:r>
              <a:rPr b="0" i="0" lang="en-US" sz="1800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 BINARY TREE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73239"/>
              </a:buClr>
              <a:buSzPts val="1800"/>
              <a:buChar char="•"/>
            </a:pPr>
            <a:br>
              <a:rPr b="0" i="0" lang="en-US" sz="1800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52" name="Google Shape;452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6042" y="3179545"/>
            <a:ext cx="28575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42787" y="5674092"/>
            <a:ext cx="2857500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22206" y="3278456"/>
            <a:ext cx="2857500" cy="123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22206" y="5302617"/>
            <a:ext cx="2857500" cy="11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 txBox="1"/>
          <p:nvPr>
            <p:ph type="title"/>
          </p:nvPr>
        </p:nvSpPr>
        <p:spPr>
          <a:xfrm>
            <a:off x="876693" y="741391"/>
            <a:ext cx="3455821" cy="161620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tino Linotype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Tree Terminology</a:t>
            </a:r>
            <a:endParaRPr/>
          </a:p>
        </p:txBody>
      </p:sp>
      <p:sp>
        <p:nvSpPr>
          <p:cNvPr id="115" name="Google Shape;115;p5"/>
          <p:cNvSpPr txBox="1"/>
          <p:nvPr>
            <p:ph idx="1" type="body"/>
          </p:nvPr>
        </p:nvSpPr>
        <p:spPr>
          <a:xfrm>
            <a:off x="876693" y="2533476"/>
            <a:ext cx="3455821" cy="3447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The important terms related to tree data structure are-</a:t>
            </a:r>
            <a:endParaRPr/>
          </a:p>
          <a:p>
            <a:pPr indent="-101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116" name="Google Shape;11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7672" y="1460945"/>
            <a:ext cx="6389346" cy="39454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" name="Google Shape;117;p5"/>
          <p:cNvGrpSpPr/>
          <p:nvPr/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18" name="Google Shape;118;p5"/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0">
                  <a:srgbClr val="9CC2E5">
                    <a:alpha val="0"/>
                  </a:srgbClr>
                </a:gs>
                <a:gs pos="19000">
                  <a:srgbClr val="9CC2E5">
                    <a:alpha val="0"/>
                  </a:srgbClr>
                </a:gs>
                <a:gs pos="100000">
                  <a:srgbClr val="9CC2E5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1"/>
          <p:cNvSpPr txBox="1"/>
          <p:nvPr>
            <p:ph type="title"/>
          </p:nvPr>
        </p:nvSpPr>
        <p:spPr>
          <a:xfrm>
            <a:off x="913775" y="226143"/>
            <a:ext cx="10364451" cy="9481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1"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SRM INSTITUTE OF SCIENCE AND TECHNOLOGY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1" name="Google Shape;461;p51"/>
          <p:cNvSpPr txBox="1"/>
          <p:nvPr/>
        </p:nvSpPr>
        <p:spPr>
          <a:xfrm>
            <a:off x="2069431" y="287375"/>
            <a:ext cx="86242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wentieth Century"/>
              <a:buNone/>
            </a:pPr>
            <a:r>
              <a:rPr b="1"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    </a:t>
            </a:r>
            <a:endParaRPr sz="2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62" name="Google Shape;46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8480" y="287931"/>
            <a:ext cx="1040765" cy="108013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1"/>
          <p:cNvSpPr txBox="1"/>
          <p:nvPr>
            <p:ph idx="1" type="body"/>
          </p:nvPr>
        </p:nvSpPr>
        <p:spPr>
          <a:xfrm>
            <a:off x="913774" y="1487604"/>
            <a:ext cx="10363826" cy="43035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b="1" i="0" lang="en-US"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 BINARY TREE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</a:pPr>
            <a:r>
              <a:rPr b="0" i="0" lang="en-US"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COMPLETE BINARY TREE IS A TREE IN WHICH ALL THE NODES ARE COMPLETELY FILLED EXCEPT THE LAST LEVEL. IN THE LAST LEVEL, ALL THE NODES MUST BE AS LEFT AS POSSIBLE. IN A COMPLETE BINARY TREE, THE NODES SHOULD BE ADDED FROM THE LEFT.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b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Types of Binary Tree" id="464" name="Google Shape;464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31356" y="2964732"/>
            <a:ext cx="4762500" cy="36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2"/>
          <p:cNvSpPr txBox="1"/>
          <p:nvPr>
            <p:ph type="title"/>
          </p:nvPr>
        </p:nvSpPr>
        <p:spPr>
          <a:xfrm>
            <a:off x="913774" y="320135"/>
            <a:ext cx="10364451" cy="5172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Times New Roman"/>
              <a:buNone/>
            </a:pPr>
            <a:br>
              <a:rPr b="1" i="0" lang="en-US" sz="2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b="1" i="0" lang="en-US" sz="2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i="0" lang="en-US" sz="2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 BINARY TREE</a:t>
            </a:r>
            <a:br>
              <a:rPr b="1" i="0" lang="en-US" sz="2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000"/>
          </a:p>
        </p:txBody>
      </p:sp>
      <p:sp>
        <p:nvSpPr>
          <p:cNvPr id="470" name="Google Shape;470;p52"/>
          <p:cNvSpPr txBox="1"/>
          <p:nvPr>
            <p:ph idx="1" type="body"/>
          </p:nvPr>
        </p:nvSpPr>
        <p:spPr>
          <a:xfrm>
            <a:off x="913774" y="1010653"/>
            <a:ext cx="10363826" cy="5527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600"/>
              <a:buChar char="•"/>
            </a:pPr>
            <a:r>
              <a:rPr b="1" i="0" lang="en-US" sz="1600" u="sng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CREATION OF COMPLETE BINARY TREE</a:t>
            </a:r>
            <a:endParaRPr b="1" i="0" sz="1600">
              <a:solidFill>
                <a:srgbClr val="27323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270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270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270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270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273239"/>
              </a:buClr>
              <a:buSzPts val="1600"/>
              <a:buNone/>
            </a:pPr>
            <a:r>
              <a:rPr b="1" i="0" lang="en-US" sz="1600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ALGORITHM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273239"/>
              </a:buClr>
              <a:buSzPts val="1600"/>
              <a:buNone/>
            </a:pPr>
            <a:r>
              <a:rPr b="1" i="0" lang="en-US" sz="1600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1:</a:t>
            </a:r>
            <a:r>
              <a:rPr b="0" i="0" lang="en-US" sz="1600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INITIALIZE THE ROOT WITH A NEW NODE WHEN THE TREE IS EMPTY.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273239"/>
              </a:buClr>
              <a:buSzPts val="1600"/>
              <a:buNone/>
            </a:pPr>
            <a:r>
              <a:rPr b="1" i="0" lang="en-US" sz="1600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2:</a:t>
            </a:r>
            <a:r>
              <a:rPr b="0" i="0" lang="en-US" sz="1600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IF THE TREE IS NOT EMPTY THEN GET THE FRONT ELEMENT 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273239"/>
              </a:buClr>
              <a:buSzPts val="1600"/>
              <a:buNone/>
            </a:pPr>
            <a:r>
              <a:rPr b="0" i="0" lang="en-US" sz="1600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THE FRONT ELEMENT DOES NOT HAVE A LEFT CHILD THEN SET THE LEFT CHILD TO A NEW NODE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273239"/>
              </a:buClr>
              <a:buSzPts val="1600"/>
              <a:buNone/>
            </a:pPr>
            <a:r>
              <a:rPr b="0" i="0" lang="en-US" sz="1600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THE RIGHT CHILD IS NOT PRESENT SET THE RIGHT CHILD AS A NEW NODE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273239"/>
              </a:buClr>
              <a:buSzPts val="1600"/>
              <a:buNone/>
            </a:pPr>
            <a:r>
              <a:rPr b="1" i="0" lang="en-US" sz="1600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3:</a:t>
            </a:r>
            <a:r>
              <a:rPr b="0" i="0" lang="en-US" sz="1600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IF THE NODE HAS BOTH THE CHILDREN THEN </a:t>
            </a:r>
            <a:r>
              <a:rPr b="1" i="0" lang="en-US" sz="1600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POP</a:t>
            </a:r>
            <a:r>
              <a:rPr b="0" i="0" lang="en-US" sz="1600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IT FROM THE QUEUE.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273239"/>
              </a:buClr>
              <a:buSzPts val="1600"/>
              <a:buNone/>
            </a:pPr>
            <a:r>
              <a:rPr b="1" i="0" lang="en-US" sz="1600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4:</a:t>
            </a:r>
            <a:r>
              <a:rPr b="0" i="0" lang="en-US" sz="1600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ENQUEUE THE NEW DATA.</a:t>
            </a:r>
            <a:endParaRPr/>
          </a:p>
          <a:p>
            <a:pPr indent="-1270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71" name="Google Shape;47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8900" y="1878582"/>
            <a:ext cx="3235091" cy="1550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9979" y="38699"/>
            <a:ext cx="1040765" cy="108013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52"/>
          <p:cNvSpPr txBox="1"/>
          <p:nvPr/>
        </p:nvSpPr>
        <p:spPr>
          <a:xfrm>
            <a:off x="3241308" y="209434"/>
            <a:ext cx="60976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imes New Roman"/>
              <a:buNone/>
            </a:pPr>
            <a:r>
              <a:rPr b="1"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SRM INSTITUTE OF SCIENCE AND TECHNOLOGY</a:t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3"/>
          <p:cNvSpPr txBox="1"/>
          <p:nvPr>
            <p:ph type="title"/>
          </p:nvPr>
        </p:nvSpPr>
        <p:spPr>
          <a:xfrm>
            <a:off x="913774" y="320135"/>
            <a:ext cx="10364451" cy="5172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Times New Roman"/>
              <a:buNone/>
            </a:pPr>
            <a:br>
              <a:rPr b="1" i="0" lang="en-US" sz="2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b="1" i="0" lang="en-US" sz="2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i="0" lang="en-US" sz="2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 BINARY TREE</a:t>
            </a:r>
            <a:br>
              <a:rPr b="1" i="0" lang="en-US" sz="2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000"/>
          </a:p>
        </p:txBody>
      </p:sp>
      <p:sp>
        <p:nvSpPr>
          <p:cNvPr id="479" name="Google Shape;479;p53"/>
          <p:cNvSpPr txBox="1"/>
          <p:nvPr>
            <p:ph idx="1" type="body"/>
          </p:nvPr>
        </p:nvSpPr>
        <p:spPr>
          <a:xfrm>
            <a:off x="913774" y="1010653"/>
            <a:ext cx="10363826" cy="5527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600"/>
              <a:buChar char="•"/>
            </a:pPr>
            <a:r>
              <a:rPr b="1" i="0" lang="en-US" sz="1600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ILLUSTRATION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273239"/>
              </a:buClr>
              <a:buSzPts val="1600"/>
              <a:buChar char="•"/>
            </a:pPr>
            <a:r>
              <a:rPr b="1" lang="en-US" sz="1600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1                                                       STEP 2                                                                       STEP 3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STEP 4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80" name="Google Shape;48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9979" y="38699"/>
            <a:ext cx="1040765" cy="108013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3"/>
          <p:cNvSpPr txBox="1"/>
          <p:nvPr/>
        </p:nvSpPr>
        <p:spPr>
          <a:xfrm>
            <a:off x="3241308" y="209434"/>
            <a:ext cx="60976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imes New Roman"/>
              <a:buNone/>
            </a:pPr>
            <a:r>
              <a:rPr b="1"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SRM INSTITUTE OF SCIENCE AND TECHNOLOGY</a:t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descr="Lightbox" id="482" name="Google Shape;482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3774" y="2094096"/>
            <a:ext cx="2857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91865" y="2094096"/>
            <a:ext cx="285750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54541" y="1914975"/>
            <a:ext cx="28575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00361" y="4048125"/>
            <a:ext cx="2857500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4"/>
          <p:cNvSpPr txBox="1"/>
          <p:nvPr>
            <p:ph type="title"/>
          </p:nvPr>
        </p:nvSpPr>
        <p:spPr>
          <a:xfrm>
            <a:off x="913774" y="320135"/>
            <a:ext cx="10364451" cy="5172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Times New Roman"/>
              <a:buNone/>
            </a:pPr>
            <a:r>
              <a:rPr b="1" i="0" lang="en-US" sz="2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 BINARY TREE</a:t>
            </a:r>
            <a:br>
              <a:rPr b="1" i="0" lang="en-US" sz="2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000"/>
          </a:p>
        </p:txBody>
      </p:sp>
      <p:sp>
        <p:nvSpPr>
          <p:cNvPr id="491" name="Google Shape;491;p54"/>
          <p:cNvSpPr txBox="1"/>
          <p:nvPr>
            <p:ph idx="1" type="body"/>
          </p:nvPr>
        </p:nvSpPr>
        <p:spPr>
          <a:xfrm>
            <a:off x="913774" y="1299412"/>
            <a:ext cx="10363826" cy="4491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b="1" i="0" lang="en-US"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PROPERTIES OF COMPLETE BINARY TREE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273239"/>
              </a:buClr>
              <a:buSzPts val="1600"/>
              <a:buFont typeface="Arial"/>
              <a:buChar char="•"/>
            </a:pPr>
            <a:r>
              <a:rPr b="0" i="0" lang="en-US" sz="1600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COMPLETE BINARY TREE IS SAID TO BE A PROPER BINARY TREE WHERE ALL LEAVES HAVE THE SAME DEPTH.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273239"/>
              </a:buClr>
              <a:buSzPts val="1600"/>
              <a:buFont typeface="Arial"/>
              <a:buChar char="•"/>
            </a:pPr>
            <a:r>
              <a:rPr b="0" i="0" lang="en-US" sz="1600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A COMPLETE BINARY TREE NUMBER OF NODES AT DEPTH </a:t>
            </a:r>
            <a:r>
              <a:rPr b="1" i="0" lang="en-US" sz="1600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b="0" i="0" lang="en-US" sz="1600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IS </a:t>
            </a:r>
            <a:r>
              <a:rPr b="1" i="0" lang="en-US" sz="1600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1" baseline="30000" i="0" lang="en-US" sz="1600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b="0" i="0" lang="en-US" sz="1600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 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273239"/>
              </a:buClr>
              <a:buSzPts val="1600"/>
              <a:buFont typeface="Arial"/>
              <a:buChar char="•"/>
            </a:pPr>
            <a:r>
              <a:rPr b="0" i="0" lang="en-US" sz="1600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A  COMPLETE BINARY TREE WITH </a:t>
            </a:r>
            <a:r>
              <a:rPr b="1" i="0" lang="en-US" sz="1600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1600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NODES HEIGHT OF THE TREE IS </a:t>
            </a:r>
            <a:r>
              <a:rPr b="1" i="0" lang="en-US" sz="1600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LOG(N+1)</a:t>
            </a:r>
            <a:r>
              <a:rPr b="0" i="0" lang="en-US" sz="1600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273239"/>
              </a:buClr>
              <a:buSzPts val="1600"/>
              <a:buFont typeface="Arial"/>
              <a:buChar char="•"/>
            </a:pPr>
            <a:r>
              <a:rPr b="0" i="0" lang="en-US" sz="1600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THE LEVELS </a:t>
            </a:r>
            <a:r>
              <a:rPr b="1" i="0" lang="en-US" sz="1600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EXCEPT THE LAST LEVEL</a:t>
            </a:r>
            <a:r>
              <a:rPr b="0" i="0" lang="en-US" sz="1600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ARE COMPLETELY FULL</a:t>
            </a:r>
            <a:endParaRPr/>
          </a:p>
          <a:p>
            <a:pPr indent="-1143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92" name="Google Shape;49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1470" y="3832510"/>
            <a:ext cx="2857500" cy="26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5"/>
          <p:cNvSpPr txBox="1"/>
          <p:nvPr>
            <p:ph type="title"/>
          </p:nvPr>
        </p:nvSpPr>
        <p:spPr>
          <a:xfrm>
            <a:off x="913775" y="598853"/>
            <a:ext cx="10364451" cy="3548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Times New Roman"/>
              <a:buNone/>
            </a:pPr>
            <a:br>
              <a:rPr b="1" lang="en-US" sz="20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20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BINARY SEARCH TREE (BST)</a:t>
            </a:r>
            <a:br>
              <a:rPr b="1" lang="en-US" sz="20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8" name="Google Shape;498;p55"/>
          <p:cNvSpPr txBox="1"/>
          <p:nvPr>
            <p:ph idx="1" type="body"/>
          </p:nvPr>
        </p:nvSpPr>
        <p:spPr>
          <a:xfrm>
            <a:off x="983226" y="1235776"/>
            <a:ext cx="10294374" cy="5023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b="0" i="0" lang="en-US"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BINARY SEARCH TREE FOLLOWS SOME ORDER TO ARRANGE THE ELEMENTS. IN A BINARY SEARCH TREE, THE VALUE OF LEFT NODE MUST BE SMALLER THAN THE PARENT NODE, AND THE VALUE OF RIGHT NODE MUST BE GREATER THAN THE PARENT NODE. </a:t>
            </a:r>
            <a:endParaRPr/>
          </a:p>
          <a:p>
            <a:pPr indent="-228600" lvl="0" marL="228600" rtl="0" algn="just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</a:pPr>
            <a:r>
              <a:rPr lang="en-US" sz="1800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  <a:t>OPERATIONS: INSERT, SEARCH, DELETE</a:t>
            </a:r>
            <a:endParaRPr/>
          </a:p>
          <a:p>
            <a:pPr indent="-114300" lvl="0" marL="228600" rtl="0" algn="just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b="0" i="0"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14300" lvl="0" marL="228600" rtl="0" algn="just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14300" lvl="0" marL="228600" rtl="0" algn="just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14300" lvl="0" marL="228600" rtl="0" algn="just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9" name="Google Shape;499;p55"/>
          <p:cNvSpPr txBox="1"/>
          <p:nvPr/>
        </p:nvSpPr>
        <p:spPr>
          <a:xfrm>
            <a:off x="913775" y="608478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t/>
            </a:r>
            <a:endParaRPr sz="3600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descr="Binary Search tree" id="500" name="Google Shape;50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8405" y="2942223"/>
            <a:ext cx="4658627" cy="3217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5652" y="3327233"/>
            <a:ext cx="4000500" cy="24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6"/>
          <p:cNvSpPr txBox="1"/>
          <p:nvPr>
            <p:ph type="title"/>
          </p:nvPr>
        </p:nvSpPr>
        <p:spPr>
          <a:xfrm>
            <a:off x="913775" y="226143"/>
            <a:ext cx="10364451" cy="1988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EXAMPLE OF CREATING A BINARY SEARCH TREE</a:t>
            </a:r>
            <a:b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7" name="Google Shape;507;p56"/>
          <p:cNvSpPr txBox="1"/>
          <p:nvPr>
            <p:ph idx="1" type="body"/>
          </p:nvPr>
        </p:nvSpPr>
        <p:spPr>
          <a:xfrm>
            <a:off x="913774" y="1396942"/>
            <a:ext cx="10363826" cy="43942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SUPPOSE THE DATA ELEMENTS ARE - 45, 15, 79, 90, 10, 55, 12, 20, 50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STEP 1 - </a:t>
            </a: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INSERT 45   	 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STEP 2 - </a:t>
            </a: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INSERT 15    	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STEP 3 </a:t>
            </a: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- INSERT 79         	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STEP 4</a:t>
            </a: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 - INSERT 90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Binary Search tree" id="508" name="Google Shape;50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3510" y="3117316"/>
            <a:ext cx="1040765" cy="19885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nary Search tree" id="509" name="Google Shape;509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3284" y="3062422"/>
            <a:ext cx="1942064" cy="21391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nary Search tree" id="510" name="Google Shape;510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52601" y="2933394"/>
            <a:ext cx="1999176" cy="23563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nary Search tree" id="511" name="Google Shape;511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02904" y="3135142"/>
            <a:ext cx="2209788" cy="2325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7"/>
          <p:cNvSpPr txBox="1"/>
          <p:nvPr>
            <p:ph type="title"/>
          </p:nvPr>
        </p:nvSpPr>
        <p:spPr>
          <a:xfrm>
            <a:off x="913775" y="226143"/>
            <a:ext cx="10364451" cy="1535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EXAMPLE OF CREATING A BINARY SEARCH TREE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7" name="Google Shape;517;p57"/>
          <p:cNvSpPr txBox="1"/>
          <p:nvPr>
            <p:ph idx="1" type="body"/>
          </p:nvPr>
        </p:nvSpPr>
        <p:spPr>
          <a:xfrm>
            <a:off x="913774" y="1761424"/>
            <a:ext cx="10363826" cy="4029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Char char="•"/>
            </a:pPr>
            <a:r>
              <a:rPr b="1" i="0" lang="en-US" sz="180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STEP 6 - INSERT 55                  STEP 7 - INSERT 12                            STEP 8 - INSERT 20</a:t>
            </a:r>
            <a:endParaRPr sz="1800"/>
          </a:p>
        </p:txBody>
      </p:sp>
      <p:pic>
        <p:nvPicPr>
          <p:cNvPr descr="Binary Search tree" id="518" name="Google Shape;51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9026" y="2216568"/>
            <a:ext cx="3844591" cy="28078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nary Search tree" id="519" name="Google Shape;519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3617" y="2216568"/>
            <a:ext cx="3955983" cy="3371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nary Search tree" id="520" name="Google Shape;520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95160" y="2330241"/>
            <a:ext cx="4629150" cy="35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8"/>
          <p:cNvSpPr txBox="1"/>
          <p:nvPr>
            <p:ph type="title"/>
          </p:nvPr>
        </p:nvSpPr>
        <p:spPr>
          <a:xfrm>
            <a:off x="913775" y="226143"/>
            <a:ext cx="10364451" cy="1988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EXAMPLE OF CREATING A BINARY SEARCH TREE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6" name="Google Shape;526;p58"/>
          <p:cNvSpPr txBox="1"/>
          <p:nvPr>
            <p:ph idx="1" type="body"/>
          </p:nvPr>
        </p:nvSpPr>
        <p:spPr>
          <a:xfrm>
            <a:off x="898764" y="1844824"/>
            <a:ext cx="10363826" cy="342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None/>
            </a:pPr>
            <a:r>
              <a:rPr b="1" i="0" lang="en-US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                                   STEP 9 - INSERT 50</a:t>
            </a:r>
            <a:endParaRPr b="1"/>
          </a:p>
        </p:txBody>
      </p:sp>
      <p:pic>
        <p:nvPicPr>
          <p:cNvPr descr="Binary Search tree" id="527" name="Google Shape;52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9776" y="2420888"/>
            <a:ext cx="4381500" cy="37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9"/>
          <p:cNvSpPr txBox="1"/>
          <p:nvPr>
            <p:ph type="title"/>
          </p:nvPr>
        </p:nvSpPr>
        <p:spPr>
          <a:xfrm>
            <a:off x="913775" y="226143"/>
            <a:ext cx="10364451" cy="986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INSERTION OF A NEW NODE IN TO A BINARY SEARCH TREE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33" name="Google Shape;533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8480" y="316806"/>
            <a:ext cx="1040765" cy="108013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34" name="Google Shape;534;p59"/>
          <p:cNvGraphicFramePr/>
          <p:nvPr/>
        </p:nvGraphicFramePr>
        <p:xfrm>
          <a:off x="596766" y="148760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{9FB38470-1BC7-4C3E-8EAE-38249197C685}</a:tableStyleId>
              </a:tblPr>
              <a:tblGrid>
                <a:gridCol w="4418000"/>
              </a:tblGrid>
              <a:tr h="4033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wentieth Century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Insert (TREE, ITEM)</a:t>
                      </a:r>
                      <a:endParaRPr sz="18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wentieth Century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Step 1:</a:t>
                      </a: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 IF TREE = NULL</a:t>
                      </a:r>
                      <a:b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</a:b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    Allocate memory for TREE</a:t>
                      </a:r>
                      <a:b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</a:b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   SET TREE -&gt; DATA = ITEM</a:t>
                      </a:r>
                      <a:b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</a:b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  SET TREE -&gt; LEFT = TREE -&gt; RIGHT = NULL</a:t>
                      </a:r>
                      <a:b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</a:b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  ELSE</a:t>
                      </a:r>
                      <a:b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</a:b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   IF ITEM &lt; TREE -&gt; DATA</a:t>
                      </a:r>
                      <a:b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</a:b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    Insert(TREE -&gt; LEFT, ITEM)</a:t>
                      </a:r>
                      <a:b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</a:b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  ELSE</a:t>
                      </a:r>
                      <a:b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</a:b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   Insert(TREE -&gt; RIGHT, ITEM)</a:t>
                      </a:r>
                      <a:b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</a:b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  [END OF IF]</a:t>
                      </a:r>
                      <a:b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</a:b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  [END OF IF]</a:t>
                      </a:r>
                      <a:endParaRPr sz="18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wentieth Century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Step 2:</a:t>
                      </a: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 END</a:t>
                      </a:r>
                      <a:endParaRPr sz="18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35" name="Google Shape;535;p59"/>
          <p:cNvGraphicFramePr/>
          <p:nvPr/>
        </p:nvGraphicFramePr>
        <p:xfrm>
          <a:off x="5265019" y="139694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{9FB38470-1BC7-4C3E-8EAE-38249197C685}</a:tableStyleId>
              </a:tblPr>
              <a:tblGrid>
                <a:gridCol w="5274650"/>
              </a:tblGrid>
              <a:tr h="4561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536" name="Google Shape;536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65019" y="1212782"/>
            <a:ext cx="6447605" cy="5240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0"/>
          <p:cNvSpPr txBox="1"/>
          <p:nvPr>
            <p:ph type="title"/>
          </p:nvPr>
        </p:nvSpPr>
        <p:spPr>
          <a:xfrm>
            <a:off x="913774" y="-25382"/>
            <a:ext cx="10364451" cy="986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SEARCHING OF NODE IN  BINARY TREE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42" name="Google Shape;542;p60"/>
          <p:cNvGraphicFramePr/>
          <p:nvPr/>
        </p:nvGraphicFramePr>
        <p:xfrm>
          <a:off x="0" y="148760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{9FB38470-1BC7-4C3E-8EAE-38249197C685}</a:tableStyleId>
              </a:tblPr>
              <a:tblGrid>
                <a:gridCol w="5168775"/>
              </a:tblGrid>
              <a:tr h="4778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Search (ROOT, ITEM)</a:t>
                      </a:r>
                      <a:endParaRPr sz="18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Step 1: IF ROOT -&gt; DATA = ITEM OR ROOT = NULL</a:t>
                      </a:r>
                      <a:endParaRPr sz="18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    Return ROOT</a:t>
                      </a:r>
                      <a:endParaRPr sz="18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   ELSE</a:t>
                      </a:r>
                      <a:endParaRPr sz="18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   IF ROOT &lt; ROOT -&gt; DATA</a:t>
                      </a:r>
                      <a:endParaRPr sz="18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   Return search(ROOT -&gt; LEFT, ITEM)</a:t>
                      </a:r>
                      <a:endParaRPr sz="18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  ELSE</a:t>
                      </a:r>
                      <a:endParaRPr sz="18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   Return search(ROOT -&gt; RIGHT,ITEM)</a:t>
                      </a:r>
                      <a:endParaRPr sz="18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  [END OF IF]</a:t>
                      </a:r>
                      <a:endParaRPr sz="18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  [END OF IF]</a:t>
                      </a:r>
                      <a:endParaRPr sz="18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Step 2: END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43" name="Google Shape;543;p60"/>
          <p:cNvGraphicFramePr/>
          <p:nvPr/>
        </p:nvGraphicFramePr>
        <p:xfrm>
          <a:off x="5265019" y="139694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{9FB38470-1BC7-4C3E-8EAE-38249197C685}</a:tableStyleId>
              </a:tblPr>
              <a:tblGrid>
                <a:gridCol w="5274650"/>
              </a:tblGrid>
              <a:tr h="4561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descr="searching in binary search tree" id="544" name="Google Shape;54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5019" y="1212783"/>
            <a:ext cx="6447605" cy="5168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"/>
          <p:cNvSpPr txBox="1"/>
          <p:nvPr>
            <p:ph type="title"/>
          </p:nvPr>
        </p:nvSpPr>
        <p:spPr>
          <a:xfrm>
            <a:off x="761840" y="1138265"/>
            <a:ext cx="4544762" cy="14011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tino Linotype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Root</a:t>
            </a:r>
            <a:endParaRPr/>
          </a:p>
        </p:txBody>
      </p:sp>
      <p:cxnSp>
        <p:nvCxnSpPr>
          <p:cNvPr id="125" name="Google Shape;125;p6"/>
          <p:cNvCxnSpPr/>
          <p:nvPr/>
        </p:nvCxnSpPr>
        <p:spPr>
          <a:xfrm>
            <a:off x="861462" y="871146"/>
            <a:ext cx="736939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6" name="Google Shape;126;p6"/>
          <p:cNvSpPr txBox="1"/>
          <p:nvPr>
            <p:ph idx="1" type="body"/>
          </p:nvPr>
        </p:nvSpPr>
        <p:spPr>
          <a:xfrm>
            <a:off x="761840" y="2551176"/>
            <a:ext cx="4544762" cy="36029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The first node from where the tree originates is called as a root node.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In any tree, there must be only one root node.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We can never have multiple root nodes in a tree data structure.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Example-</a:t>
            </a:r>
            <a:endParaRPr b="0" i="0" sz="20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descr="A diagram of a tree&#10;&#10;Description automatically generated" id="127" name="Google Shape;12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2748" y="1496167"/>
            <a:ext cx="5334160" cy="3867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1"/>
          <p:cNvSpPr txBox="1"/>
          <p:nvPr>
            <p:ph type="title"/>
          </p:nvPr>
        </p:nvSpPr>
        <p:spPr>
          <a:xfrm>
            <a:off x="637232" y="-181196"/>
            <a:ext cx="10364451" cy="986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DELETION OF A NEW NODE IN A BINARY  TREE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50" name="Google Shape;550;p61"/>
          <p:cNvGraphicFramePr/>
          <p:nvPr/>
        </p:nvGraphicFramePr>
        <p:xfrm>
          <a:off x="510137" y="59083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{9FB38470-1BC7-4C3E-8EAE-38249197C685}</a:tableStyleId>
              </a:tblPr>
              <a:tblGrid>
                <a:gridCol w="4418000"/>
              </a:tblGrid>
              <a:tr h="5239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wentieth Century"/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Delete (TREE, ITEM)</a:t>
                      </a:r>
                      <a:endParaRPr b="0" i="0" sz="1600" u="none" cap="none" strike="noStrike">
                        <a:solidFill>
                          <a:schemeClr val="dk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wentieth Century"/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Step 1: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 IF TREE = NULL</a:t>
                      </a:r>
                      <a:b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</a:b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   Write "item not found in the tree" ELSE IF ITEM &lt; TREE -&gt; DATA</a:t>
                      </a:r>
                      <a:b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</a:b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  Delete(TREE-&gt;LEFT, ITEM)</a:t>
                      </a:r>
                      <a:b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</a:b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  ELSE IF ITEM &gt; TREE -&gt; DATA</a:t>
                      </a:r>
                      <a:b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</a:b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   Delete(TREE -&gt; RIGHT, ITEM)</a:t>
                      </a:r>
                      <a:b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</a:b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  ELSE IF TREE -&gt; LEFT AND TREE -&gt; RIGHT</a:t>
                      </a:r>
                      <a:b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</a:b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  SET TEMP = findLargestNode(TREE -&gt; LEFT)</a:t>
                      </a:r>
                      <a:b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</a:b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  SET TREE -&gt; DATA = TEMP -&gt; DATA</a:t>
                      </a:r>
                      <a:b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</a:b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   Delete(TREE -&gt; LEFT, TEMP -&gt; DATA)</a:t>
                      </a:r>
                      <a:b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</a:b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  ELSE</a:t>
                      </a:r>
                      <a:b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</a:b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   SET TEMP = TREE</a:t>
                      </a:r>
                      <a:b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</a:b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   IF TREE -&gt; LEFT = NULL AND TREE -&gt; RIGHT = NULL</a:t>
                      </a:r>
                      <a:b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</a:b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   SET TREE = NULL</a:t>
                      </a:r>
                      <a:b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</a:b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  ELSE IF TREE -&gt; LEFT != NULL</a:t>
                      </a:r>
                      <a:b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</a:b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  SET TREE = TREE -&gt; LEFT</a:t>
                      </a:r>
                      <a:b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</a:b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  ELSE</a:t>
                      </a:r>
                      <a:b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</a:b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    SET TREE = TREE -&gt; RIGHT</a:t>
                      </a:r>
                      <a:b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</a:b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  [END OF IF]</a:t>
                      </a:r>
                      <a:b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</a:b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  FREE TEMP</a:t>
                      </a:r>
                      <a:b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</a:b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[END OF IF]</a:t>
                      </a:r>
                      <a:endParaRPr sz="18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wentieth Century"/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Step 2: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 END</a:t>
                      </a:r>
                      <a:endParaRPr sz="18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solidFill>
                      <a:schemeClr val="lt1"/>
                    </a:solidFill>
                  </a:tcPr>
                </a:tc>
              </a:tr>
              <a:tr h="5239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1" name="Google Shape;551;p61"/>
          <p:cNvGraphicFramePr/>
          <p:nvPr/>
        </p:nvGraphicFramePr>
        <p:xfrm>
          <a:off x="5226491" y="62003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{9FB38470-1BC7-4C3E-8EAE-38249197C685}</a:tableStyleId>
              </a:tblPr>
              <a:tblGrid>
                <a:gridCol w="5274650"/>
              </a:tblGrid>
              <a:tr h="572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wentieth Century"/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The node to be deleted is a leaf node</a:t>
                      </a:r>
                      <a:endParaRPr sz="18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The node to be deleted has only one child</a:t>
                      </a:r>
                      <a:endParaRPr sz="18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The node to be deleted has two children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descr="Deletion in binary search tree" id="552" name="Google Shape;552;p61"/>
          <p:cNvPicPr preferRelativeResize="0"/>
          <p:nvPr/>
        </p:nvPicPr>
        <p:blipFill rotWithShape="1">
          <a:blip r:embed="rId3">
            <a:alphaModFix/>
          </a:blip>
          <a:srcRect b="-5059" l="0" r="0" t="5060"/>
          <a:stretch/>
        </p:blipFill>
        <p:spPr>
          <a:xfrm>
            <a:off x="5226491" y="865355"/>
            <a:ext cx="5197642" cy="15047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letion in binary search tree" id="553" name="Google Shape;553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5144" y="2937639"/>
            <a:ext cx="5996539" cy="1809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letion in binary search tree" id="554" name="Google Shape;554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75920" y="5162554"/>
            <a:ext cx="4658649" cy="15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/>
          <p:cNvSpPr txBox="1"/>
          <p:nvPr>
            <p:ph type="title"/>
          </p:nvPr>
        </p:nvSpPr>
        <p:spPr>
          <a:xfrm>
            <a:off x="761840" y="1138265"/>
            <a:ext cx="4544762" cy="14011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tino Linotype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Edge</a:t>
            </a:r>
            <a:endParaRPr/>
          </a:p>
        </p:txBody>
      </p:sp>
      <p:cxnSp>
        <p:nvCxnSpPr>
          <p:cNvPr id="133" name="Google Shape;133;p7"/>
          <p:cNvCxnSpPr/>
          <p:nvPr/>
        </p:nvCxnSpPr>
        <p:spPr>
          <a:xfrm>
            <a:off x="861462" y="871146"/>
            <a:ext cx="736939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4" name="Google Shape;134;p7"/>
          <p:cNvSpPr txBox="1"/>
          <p:nvPr>
            <p:ph idx="1" type="body"/>
          </p:nvPr>
        </p:nvSpPr>
        <p:spPr>
          <a:xfrm>
            <a:off x="761840" y="2551176"/>
            <a:ext cx="4544762" cy="36029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The connecting link between any two nodes is called as an edge.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In a tree with n number of nodes, there are exactly (n-1) number of edges.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Example-</a:t>
            </a:r>
            <a:endParaRPr b="0" i="0" sz="20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135" name="Google Shape;13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2748" y="1728179"/>
            <a:ext cx="5334160" cy="3403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"/>
          <p:cNvSpPr txBox="1"/>
          <p:nvPr>
            <p:ph type="title"/>
          </p:nvPr>
        </p:nvSpPr>
        <p:spPr>
          <a:xfrm>
            <a:off x="761840" y="1138265"/>
            <a:ext cx="4544762" cy="7065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tino Linotype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Parent</a:t>
            </a:r>
            <a:endParaRPr/>
          </a:p>
        </p:txBody>
      </p:sp>
      <p:cxnSp>
        <p:nvCxnSpPr>
          <p:cNvPr id="141" name="Google Shape;141;p9"/>
          <p:cNvCxnSpPr/>
          <p:nvPr/>
        </p:nvCxnSpPr>
        <p:spPr>
          <a:xfrm>
            <a:off x="861462" y="871146"/>
            <a:ext cx="736939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2" name="Google Shape;142;p9"/>
          <p:cNvSpPr txBox="1"/>
          <p:nvPr>
            <p:ph idx="1" type="body"/>
          </p:nvPr>
        </p:nvSpPr>
        <p:spPr>
          <a:xfrm>
            <a:off x="861462" y="2154348"/>
            <a:ext cx="4544762" cy="36029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The node with a branch from it to any other node is called a parent node.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In other words, the node which has one or more children is called as a parent node.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In a tree, a parent node can have any number of child nodes.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Example- </a:t>
            </a:r>
            <a:endParaRPr b="0" i="0" sz="20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143" name="Google Shape;14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764704"/>
            <a:ext cx="5334160" cy="3773917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9"/>
          <p:cNvSpPr txBox="1"/>
          <p:nvPr/>
        </p:nvSpPr>
        <p:spPr>
          <a:xfrm>
            <a:off x="5663952" y="4725144"/>
            <a:ext cx="7270172" cy="2303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Here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Node A is the parent of nodes B and C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Node B is the parent of nodes D, E and F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Node C is the parent of nodes G and H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Node E is the parent of nodes I and J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Node G is the parent of node K</a:t>
            </a:r>
            <a:endParaRPr b="0" i="0" sz="20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"/>
          <p:cNvSpPr txBox="1"/>
          <p:nvPr>
            <p:ph type="title"/>
          </p:nvPr>
        </p:nvSpPr>
        <p:spPr>
          <a:xfrm>
            <a:off x="838200" y="305661"/>
            <a:ext cx="10515600" cy="639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latino Linotype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Child</a:t>
            </a:r>
            <a:endParaRPr/>
          </a:p>
        </p:txBody>
      </p:sp>
      <p:sp>
        <p:nvSpPr>
          <p:cNvPr id="150" name="Google Shape;150;p10"/>
          <p:cNvSpPr txBox="1"/>
          <p:nvPr>
            <p:ph idx="1" type="body"/>
          </p:nvPr>
        </p:nvSpPr>
        <p:spPr>
          <a:xfrm>
            <a:off x="838200" y="1133934"/>
            <a:ext cx="10515600" cy="523156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76200" lvl="0" marL="228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The node which is a descendant of some node is called as a child node.</a:t>
            </a:r>
            <a:endParaRPr/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All the nodes except root node are child nodes.</a:t>
            </a:r>
            <a:endParaRPr/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Example- </a:t>
            </a:r>
            <a:endParaRPr b="0" i="0" sz="20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151" name="Google Shape;15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448" y="3004728"/>
            <a:ext cx="6105525" cy="26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0"/>
          <p:cNvSpPr txBox="1"/>
          <p:nvPr/>
        </p:nvSpPr>
        <p:spPr>
          <a:xfrm>
            <a:off x="7032712" y="3737884"/>
            <a:ext cx="4521349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Here,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Nodes B and C are the children of node A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Nodes D, E and F are the children of node B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Nodes G and H are the children of node C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Nodes I and J are the children of node E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Node K is the child of node 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2021-09-01T14:59:53Z</dcterms:created>
  <dc:creator>Priya Milton</dc:creator>
</cp:coreProperties>
</file>